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352" r:id="rId3"/>
    <p:sldId id="393" r:id="rId4"/>
    <p:sldId id="353" r:id="rId5"/>
    <p:sldId id="354" r:id="rId6"/>
    <p:sldId id="355" r:id="rId7"/>
    <p:sldId id="356" r:id="rId8"/>
    <p:sldId id="357" r:id="rId9"/>
    <p:sldId id="358" r:id="rId10"/>
    <p:sldId id="359" r:id="rId11"/>
    <p:sldId id="362" r:id="rId12"/>
    <p:sldId id="363" r:id="rId13"/>
    <p:sldId id="361" r:id="rId14"/>
    <p:sldId id="360" r:id="rId15"/>
    <p:sldId id="365" r:id="rId16"/>
    <p:sldId id="366" r:id="rId17"/>
    <p:sldId id="367" r:id="rId18"/>
    <p:sldId id="368" r:id="rId19"/>
    <p:sldId id="369" r:id="rId20"/>
    <p:sldId id="370" r:id="rId21"/>
    <p:sldId id="371" r:id="rId22"/>
    <p:sldId id="372" r:id="rId23"/>
    <p:sldId id="373" r:id="rId24"/>
    <p:sldId id="390" r:id="rId25"/>
    <p:sldId id="374" r:id="rId26"/>
    <p:sldId id="391" r:id="rId27"/>
    <p:sldId id="375" r:id="rId28"/>
    <p:sldId id="392" r:id="rId29"/>
    <p:sldId id="376" r:id="rId30"/>
    <p:sldId id="379" r:id="rId31"/>
    <p:sldId id="377" r:id="rId32"/>
    <p:sldId id="378" r:id="rId33"/>
    <p:sldId id="381" r:id="rId34"/>
    <p:sldId id="380" r:id="rId35"/>
    <p:sldId id="383" r:id="rId36"/>
    <p:sldId id="382" r:id="rId37"/>
    <p:sldId id="385" r:id="rId38"/>
    <p:sldId id="386" r:id="rId39"/>
    <p:sldId id="387" r:id="rId40"/>
    <p:sldId id="388" r:id="rId41"/>
    <p:sldId id="389" r:id="rId42"/>
  </p:sldIdLst>
  <p:sldSz cx="9144000" cy="6858000" type="screen4x3"/>
  <p:notesSz cx="7315200" cy="96012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
          <a:srgbClr val="FF0000"/>
        </p14:laserClr>
      </p:ext>
      <p:ext uri="{2FDB2607-1784-4EEB-B798-7EB5836EED8A}">
        <p14:showMediaCtrls xmlns:mc="http://schemas.openxmlformats.org/markup-compatibility/2006" xmlns:mv="urn:schemas-microsoft-com:mac:vml" xmlns:p14="http://schemas.microsoft.com/office/powerpoint/2010/main" xmlns="" val="1"/>
      </p:ext>
    </p:extLst>
  </p:showPr>
  <p:extLst>
    <p:ext uri="{E76CE94A-603C-4142-B9EB-6D1370010A27}">
      <p14:discardImageEditData xmlns:mc="http://schemas.openxmlformats.org/markup-compatibility/2006" xmlns:mv="urn:schemas-microsoft-com:mac:vml" xmlns:p14="http://schemas.microsoft.com/office/powerpoint/2010/main" xmlns="" val="0"/>
    </p:ext>
    <p:ext uri="{D31A062A-798A-4329-ABDD-BBA856620510}">
      <p14:defaultImageDpi xmlns:mc="http://schemas.openxmlformats.org/markup-compatibility/2006" xmlns:mv="urn:schemas-microsoft-com:mac:vml"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556" y="105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4851" tIns="47425" rIns="94851" bIns="47425" rtlCol="0"/>
          <a:lstStyle>
            <a:lvl1pPr algn="l">
              <a:defRPr sz="1200"/>
            </a:lvl1pPr>
          </a:lstStyle>
          <a:p>
            <a:r>
              <a:rPr lang="en-US" dirty="0" smtClean="0"/>
              <a:t>What I Like About the Church of Christ #3 Interpretation</a:t>
            </a:r>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4851" tIns="47425" rIns="94851" bIns="47425" rtlCol="0"/>
          <a:lstStyle>
            <a:lvl1pPr algn="r">
              <a:defRPr sz="1200"/>
            </a:lvl1pPr>
          </a:lstStyle>
          <a:p>
            <a:fld id="{3E98C9A6-EB23-49CC-ACB3-6CE29E0D4C77}" type="datetimeFigureOut">
              <a:rPr lang="en-US" smtClean="0"/>
              <a:pPr/>
              <a:t>4/10/2013</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4851" tIns="47425" rIns="94851" bIns="47425" rtlCol="0" anchor="b"/>
          <a:lstStyle>
            <a:lvl1pPr algn="r">
              <a:defRPr sz="1200"/>
            </a:lvl1pPr>
          </a:lstStyle>
          <a:p>
            <a:fld id="{D2643AD6-291C-4F39-AECE-48B8778ACC04}" type="slidenum">
              <a:rPr lang="en-US" smtClean="0"/>
              <a:pPr/>
              <a:t>‹#›</a:t>
            </a:fld>
            <a:endParaRPr lang="en-US" dirty="0"/>
          </a:p>
        </p:txBody>
      </p:sp>
    </p:spTree>
    <p:extLst>
      <p:ext uri="{BB962C8B-B14F-4D97-AF65-F5344CB8AC3E}">
        <p14:creationId xmlns:mc="http://schemas.openxmlformats.org/markup-compatibility/2006" xmlns:mv="urn:schemas-microsoft-com:mac:vml" xmlns:p14="http://schemas.microsoft.com/office/powerpoint/2010/main" xmlns="" val="32668740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r>
              <a:rPr lang="en-US" dirty="0" smtClean="0"/>
              <a:t>What I Like About the Church of Christ #3 Interpretation</a:t>
            </a:r>
            <a:endParaRPr lang="en-US" dirty="0"/>
          </a:p>
        </p:txBody>
      </p:sp>
      <p:sp>
        <p:nvSpPr>
          <p:cNvPr id="3" name="Date Placeholder 2"/>
          <p:cNvSpPr>
            <a:spLocks noGrp="1"/>
          </p:cNvSpPr>
          <p:nvPr>
            <p:ph type="dt" idx="1"/>
          </p:nvPr>
        </p:nvSpPr>
        <p:spPr>
          <a:xfrm>
            <a:off x="4142962" y="0"/>
            <a:ext cx="3170583" cy="480388"/>
          </a:xfrm>
          <a:prstGeom prst="rect">
            <a:avLst/>
          </a:prstGeom>
        </p:spPr>
        <p:txBody>
          <a:bodyPr vert="horz" lIns="94851" tIns="47425" rIns="94851" bIns="47425" rtlCol="0"/>
          <a:lstStyle>
            <a:lvl1pPr algn="r">
              <a:defRPr sz="1200"/>
            </a:lvl1pPr>
          </a:lstStyle>
          <a:p>
            <a:fld id="{1E773FFB-800C-45B4-B15D-5D61204E8844}" type="datetimeFigureOut">
              <a:rPr lang="en-US" smtClean="0"/>
              <a:pPr/>
              <a:t>4/10/2013</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51" tIns="47425" rIns="94851" bIns="47425" rtlCol="0" anchor="ctr"/>
          <a:lstStyle/>
          <a:p>
            <a:endParaRPr lang="en-US" dirty="0"/>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4851" tIns="47425" rIns="94851" bIns="4742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lIns="94851" tIns="47425" rIns="94851" bIns="47425" rtlCol="0" anchor="b"/>
          <a:lstStyle>
            <a:lvl1pPr algn="r">
              <a:defRPr sz="1200"/>
            </a:lvl1pPr>
          </a:lstStyle>
          <a:p>
            <a:fld id="{5BFA05DB-7B00-4AAC-9B1E-AB571CBEC125}" type="slidenum">
              <a:rPr lang="en-US" smtClean="0"/>
              <a:pPr/>
              <a:t>‹#›</a:t>
            </a:fld>
            <a:endParaRPr lang="en-US" dirty="0"/>
          </a:p>
        </p:txBody>
      </p:sp>
    </p:spTree>
    <p:extLst>
      <p:ext uri="{BB962C8B-B14F-4D97-AF65-F5344CB8AC3E}">
        <p14:creationId xmlns:mc="http://schemas.openxmlformats.org/markup-compatibility/2006" xmlns:mv="urn:schemas-microsoft-com:mac:vml" xmlns:p14="http://schemas.microsoft.com/office/powerpoint/2010/main" xmlns="" val="1927122336"/>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FA05DB-7B00-4AAC-9B1E-AB571CBEC125}" type="slidenum">
              <a:rPr lang="en-US" smtClean="0"/>
              <a:pPr/>
              <a:t>1</a:t>
            </a:fld>
            <a:endParaRPr lang="en-US" dirty="0"/>
          </a:p>
        </p:txBody>
      </p:sp>
      <p:sp>
        <p:nvSpPr>
          <p:cNvPr id="5" name="Header Placeholder 4"/>
          <p:cNvSpPr>
            <a:spLocks noGrp="1"/>
          </p:cNvSpPr>
          <p:nvPr>
            <p:ph type="hdr" sz="quarter" idx="11"/>
          </p:nvPr>
        </p:nvSpPr>
        <p:spPr/>
        <p:txBody>
          <a:bodyPr/>
          <a:lstStyle/>
          <a:p>
            <a:r>
              <a:rPr lang="en-US" dirty="0" smtClean="0"/>
              <a:t>What I Like About the Church of Christ #3 Interpretation</a:t>
            </a:r>
            <a:endParaRPr lang="en-US" dirty="0"/>
          </a:p>
        </p:txBody>
      </p:sp>
    </p:spTree>
    <p:extLst>
      <p:ext uri="{BB962C8B-B14F-4D97-AF65-F5344CB8AC3E}">
        <p14:creationId xmlns:mc="http://schemas.openxmlformats.org/markup-compatibility/2006" xmlns:mv="urn:schemas-microsoft-com:mac:vml" xmlns:p14="http://schemas.microsoft.com/office/powerpoint/2010/main" xmlns="" val="11778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What I Like About the Church of Christ #3 Interpretation</a:t>
            </a:r>
            <a:endParaRPr lang="en-US" dirty="0"/>
          </a:p>
        </p:txBody>
      </p:sp>
      <p:sp>
        <p:nvSpPr>
          <p:cNvPr id="5" name="Slide Number Placeholder 4"/>
          <p:cNvSpPr>
            <a:spLocks noGrp="1"/>
          </p:cNvSpPr>
          <p:nvPr>
            <p:ph type="sldNum" sz="quarter" idx="11"/>
          </p:nvPr>
        </p:nvSpPr>
        <p:spPr/>
        <p:txBody>
          <a:bodyPr/>
          <a:lstStyle/>
          <a:p>
            <a:fld id="{5BFA05DB-7B00-4AAC-9B1E-AB571CBEC125}" type="slidenum">
              <a:rPr lang="en-US" smtClean="0"/>
              <a:pPr/>
              <a:t>41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uFillTx/>
              </a:rPr>
              <a:t>Click to edit Master title style</a:t>
            </a:r>
            <a:endParaRPr lang="en-US">
              <a:uFillTx/>
            </a:endParaRP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uFillTx/>
              </a:defRPr>
            </a:lvl1pPr>
            <a:lvl2pPr marL="457200" indent="0" algn="ctr">
              <a:buNone/>
              <a:defRPr>
                <a:solidFill>
                  <a:schemeClr val="tx1">
                    <a:tint val="75000"/>
                  </a:schemeClr>
                </a:solidFill>
                <a:uFillTx/>
              </a:defRPr>
            </a:lvl2pPr>
            <a:lvl3pPr marL="914400" indent="0" algn="ctr">
              <a:buNone/>
              <a:defRPr>
                <a:solidFill>
                  <a:schemeClr val="tx1">
                    <a:tint val="75000"/>
                  </a:schemeClr>
                </a:solidFill>
                <a:uFillTx/>
              </a:defRPr>
            </a:lvl3pPr>
            <a:lvl4pPr marL="1371600" indent="0" algn="ctr">
              <a:buNone/>
              <a:defRPr>
                <a:solidFill>
                  <a:schemeClr val="tx1">
                    <a:tint val="75000"/>
                  </a:schemeClr>
                </a:solidFill>
                <a:uFillTx/>
              </a:defRPr>
            </a:lvl4pPr>
            <a:lvl5pPr marL="1828800" indent="0" algn="ctr">
              <a:buNone/>
              <a:defRPr>
                <a:solidFill>
                  <a:schemeClr val="tx1">
                    <a:tint val="75000"/>
                  </a:schemeClr>
                </a:solidFill>
                <a:uFillTx/>
              </a:defRPr>
            </a:lvl5pPr>
            <a:lvl6pPr marL="2286000" indent="0" algn="ctr">
              <a:buNone/>
              <a:defRPr>
                <a:solidFill>
                  <a:schemeClr val="tx1">
                    <a:tint val="75000"/>
                  </a:schemeClr>
                </a:solidFill>
                <a:uFillTx/>
              </a:defRPr>
            </a:lvl6pPr>
            <a:lvl7pPr marL="2743200" indent="0" algn="ctr">
              <a:buNone/>
              <a:defRPr>
                <a:solidFill>
                  <a:schemeClr val="tx1">
                    <a:tint val="75000"/>
                  </a:schemeClr>
                </a:solidFill>
                <a:uFillTx/>
              </a:defRPr>
            </a:lvl7pPr>
            <a:lvl8pPr marL="3200400" indent="0" algn="ctr">
              <a:buNone/>
              <a:defRPr>
                <a:solidFill>
                  <a:schemeClr val="tx1">
                    <a:tint val="75000"/>
                  </a:schemeClr>
                </a:solidFill>
                <a:uFillTx/>
              </a:defRPr>
            </a:lvl8pPr>
            <a:lvl9pPr marL="3657600" indent="0" algn="ctr">
              <a:buNone/>
              <a:defRPr>
                <a:solidFill>
                  <a:schemeClr val="tx1">
                    <a:tint val="75000"/>
                  </a:schemeClr>
                </a:solidFill>
                <a:uFillTx/>
              </a:defRPr>
            </a:lvl9pPr>
          </a:lstStyle>
          <a:p>
            <a:r>
              <a:rPr lang="en-US" smtClean="0">
                <a:uFillTx/>
              </a:rPr>
              <a:t>Click to edit Master subtitle style</a:t>
            </a:r>
            <a:endParaRPr lang="en-US">
              <a:uFillTx/>
            </a:endParaRPr>
          </a:p>
        </p:txBody>
      </p:sp>
      <p:sp>
        <p:nvSpPr>
          <p:cNvPr id="4" name="Date Placeholder 3"/>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normAutofit/>
          </a:bodyPr>
          <a:lstStyle>
            <a:lvl1pPr>
              <a:defRPr lang="en-US" sz="4400" b="1" kern="1200" baseline="0" dirty="0">
                <a:ln w="3175">
                  <a:solidFill>
                    <a:schemeClr val="tx1"/>
                  </a:solidFill>
                </a:ln>
                <a:solidFill>
                  <a:schemeClr val="bg2"/>
                </a:solidFill>
                <a:uFillTx/>
                <a:latin typeface="+mn-lt"/>
                <a:ea typeface="+mn-ea"/>
                <a:cs typeface="+mn-cs"/>
              </a:defRPr>
            </a:lvl1pPr>
          </a:lstStyle>
          <a:p>
            <a:r>
              <a:rPr lang="en-US" dirty="0" smtClean="0">
                <a:uFillTx/>
              </a:rPr>
              <a:t>Click to edit Master title style</a:t>
            </a:r>
            <a:endParaRPr lang="en-US" dirty="0">
              <a:uFillTx/>
            </a:endParaRPr>
          </a:p>
        </p:txBody>
      </p:sp>
      <p:sp>
        <p:nvSpPr>
          <p:cNvPr id="3" name="Content Placeholder 2"/>
          <p:cNvSpPr>
            <a:spLocks noGrp="1"/>
          </p:cNvSpPr>
          <p:nvPr>
            <p:ph idx="1"/>
          </p:nvPr>
        </p:nvSpPr>
        <p:spPr/>
        <p:txBody>
          <a:bodyPr/>
          <a:lstStyle>
            <a:lvl1pPr>
              <a:defRPr b="1" baseline="0">
                <a:ln w="3175">
                  <a:solidFill>
                    <a:schemeClr val="tx1"/>
                  </a:solidFill>
                </a:ln>
                <a:solidFill>
                  <a:schemeClr val="bg2"/>
                </a:solidFill>
              </a:defRPr>
            </a:lvl1pPr>
            <a:lvl2pPr>
              <a:defRPr b="1" baseline="0">
                <a:ln w="3175">
                  <a:solidFill>
                    <a:schemeClr val="tx1"/>
                  </a:solidFill>
                </a:ln>
                <a:solidFill>
                  <a:schemeClr val="bg2"/>
                </a:solidFill>
              </a:defRPr>
            </a:lvl2pPr>
            <a:lvl3pPr>
              <a:defRPr b="1" baseline="0">
                <a:ln w="3175">
                  <a:solidFill>
                    <a:schemeClr val="tx1"/>
                  </a:solidFill>
                </a:ln>
                <a:solidFill>
                  <a:schemeClr val="bg2"/>
                </a:solidFill>
              </a:defRPr>
            </a:lvl3pPr>
            <a:lvl4pPr>
              <a:defRPr b="1" baseline="0">
                <a:ln w="3175">
                  <a:solidFill>
                    <a:schemeClr val="tx1"/>
                  </a:solidFill>
                </a:ln>
                <a:solidFill>
                  <a:schemeClr val="bg2"/>
                </a:solidFill>
              </a:defRPr>
            </a:lvl4pPr>
            <a:lvl5pPr>
              <a:defRPr b="1" baseline="0">
                <a:ln w="3175">
                  <a:solidFill>
                    <a:schemeClr val="tx1"/>
                  </a:solidFill>
                </a:ln>
                <a:solidFill>
                  <a:schemeClr val="bg2"/>
                </a:solidFill>
              </a:defRPr>
            </a:lvl5pPr>
          </a:lstStyle>
          <a:p>
            <a:pPr lvl="0"/>
            <a:r>
              <a:rPr lang="en-US" dirty="0" smtClean="0">
                <a:uFillTx/>
              </a:rPr>
              <a:t>Click to edit Master text styles</a:t>
            </a:r>
          </a:p>
          <a:p>
            <a:pPr lvl="1"/>
            <a:r>
              <a:rPr lang="en-US" dirty="0" smtClean="0">
                <a:uFillTx/>
              </a:rPr>
              <a:t>Second level</a:t>
            </a:r>
          </a:p>
          <a:p>
            <a:pPr lvl="2"/>
            <a:r>
              <a:rPr lang="en-US" dirty="0" smtClean="0">
                <a:uFillTx/>
              </a:rPr>
              <a:t>Third level</a:t>
            </a:r>
          </a:p>
          <a:p>
            <a:pPr lvl="3"/>
            <a:r>
              <a:rPr lang="en-US" dirty="0" smtClean="0">
                <a:uFillTx/>
              </a:rPr>
              <a:t>Fourth level</a:t>
            </a:r>
          </a:p>
          <a:p>
            <a:pPr lvl="4"/>
            <a:r>
              <a:rPr lang="en-US" dirty="0" smtClean="0">
                <a:uFillTx/>
              </a:rPr>
              <a:t>Fifth level</a:t>
            </a:r>
            <a:endParaRPr lang="en-US" dirty="0">
              <a:uFillTx/>
            </a:endParaRPr>
          </a:p>
        </p:txBody>
      </p:sp>
      <p:sp>
        <p:nvSpPr>
          <p:cNvPr id="4" name="Date Placeholder 3"/>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2">
            <p:tnLst>
              <p:par>
                <p:cTn presetID="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uFillTx/>
              </a:defRPr>
            </a:lvl1pPr>
          </a:lstStyle>
          <a:p>
            <a:r>
              <a:rPr lang="en-US" smtClean="0">
                <a:uFillTx/>
              </a:rPr>
              <a:t>Click to edit Master title style</a:t>
            </a:r>
            <a:endParaRPr lang="en-US">
              <a:uFillTx/>
            </a:endParaRP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US" smtClean="0">
                <a:uFillTx/>
              </a:rPr>
              <a:t>Click to edit Master text styles</a:t>
            </a:r>
          </a:p>
        </p:txBody>
      </p:sp>
      <p:sp>
        <p:nvSpPr>
          <p:cNvPr id="4" name="Date Placeholder 3"/>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Content Placeholder 2"/>
          <p:cNvSpPr>
            <a:spLocks noGrp="1"/>
          </p:cNvSpPr>
          <p:nvPr>
            <p:ph sz="half" idx="1"/>
          </p:nvPr>
        </p:nvSpPr>
        <p:spPr>
          <a:xfrm>
            <a:off x="457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Content Placeholder 3"/>
          <p:cNvSpPr>
            <a:spLocks noGrp="1"/>
          </p:cNvSpPr>
          <p:nvPr>
            <p:ph sz="half" idx="2"/>
          </p:nvPr>
        </p:nvSpPr>
        <p:spPr>
          <a:xfrm>
            <a:off x="4648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5" name="Date Placeholder 4"/>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6" name="Footer Placeholder 5"/>
          <p:cNvSpPr>
            <a:spLocks noGrp="1"/>
          </p:cNvSpPr>
          <p:nvPr>
            <p:ph type="ftr" sz="quarter" idx="11"/>
          </p:nvPr>
        </p:nvSpPr>
        <p:spPr/>
        <p:txBody>
          <a:bodyPr/>
          <a:lstStyle/>
          <a:p>
            <a:endParaRPr lang="en-US" dirty="0">
              <a:uFillTx/>
            </a:endParaRPr>
          </a:p>
        </p:txBody>
      </p:sp>
      <p:sp>
        <p:nvSpPr>
          <p:cNvPr id="7" name="Slide Number Placeholder 6"/>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uFillTx/>
              </a:defRPr>
            </a:lvl1pPr>
          </a:lstStyle>
          <a:p>
            <a:r>
              <a:rPr lang="en-US" smtClean="0">
                <a:uFillTx/>
              </a:rPr>
              <a:t>Click to edit Master title style</a:t>
            </a:r>
            <a:endParaRPr lang="en-US">
              <a:uFillTx/>
            </a:endParaRP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smtClean="0">
                <a:uFillTx/>
              </a:rP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smtClean="0">
                <a:uFillTx/>
              </a:rP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7" name="Date Placeholder 6"/>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8" name="Footer Placeholder 7"/>
          <p:cNvSpPr>
            <a:spLocks noGrp="1"/>
          </p:cNvSpPr>
          <p:nvPr>
            <p:ph type="ftr" sz="quarter" idx="11"/>
          </p:nvPr>
        </p:nvSpPr>
        <p:spPr/>
        <p:txBody>
          <a:bodyPr/>
          <a:lstStyle/>
          <a:p>
            <a:endParaRPr lang="en-US" dirty="0">
              <a:uFillTx/>
            </a:endParaRPr>
          </a:p>
        </p:txBody>
      </p:sp>
      <p:sp>
        <p:nvSpPr>
          <p:cNvPr id="9" name="Slide Number Placeholder 8"/>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Date Placeholder 2"/>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4" name="Footer Placeholder 3"/>
          <p:cNvSpPr>
            <a:spLocks noGrp="1"/>
          </p:cNvSpPr>
          <p:nvPr>
            <p:ph type="ftr" sz="quarter" idx="11"/>
          </p:nvPr>
        </p:nvSpPr>
        <p:spPr/>
        <p:txBody>
          <a:bodyPr/>
          <a:lstStyle/>
          <a:p>
            <a:endParaRPr lang="en-US" dirty="0">
              <a:uFillTx/>
            </a:endParaRPr>
          </a:p>
        </p:txBody>
      </p:sp>
      <p:sp>
        <p:nvSpPr>
          <p:cNvPr id="5" name="Slide Number Placeholder 4"/>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3" name="Footer Placeholder 2"/>
          <p:cNvSpPr>
            <a:spLocks noGrp="1"/>
          </p:cNvSpPr>
          <p:nvPr>
            <p:ph type="ftr" sz="quarter" idx="11"/>
          </p:nvPr>
        </p:nvSpPr>
        <p:spPr/>
        <p:txBody>
          <a:bodyPr/>
          <a:lstStyle/>
          <a:p>
            <a:endParaRPr lang="en-US" dirty="0">
              <a:uFillTx/>
            </a:endParaRPr>
          </a:p>
        </p:txBody>
      </p:sp>
      <p:sp>
        <p:nvSpPr>
          <p:cNvPr id="4" name="Slide Number Placeholder 3"/>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uFillTx/>
              </a:defRPr>
            </a:lvl1pPr>
          </a:lstStyle>
          <a:p>
            <a:r>
              <a:rPr lang="en-US" smtClean="0">
                <a:uFillTx/>
              </a:rPr>
              <a:t>Click to edit Master title style</a:t>
            </a:r>
            <a:endParaRPr lang="en-US">
              <a:uFillTx/>
            </a:endParaRPr>
          </a:p>
        </p:txBody>
      </p:sp>
      <p:sp>
        <p:nvSpPr>
          <p:cNvPr id="3" name="Content Placeholder 2"/>
          <p:cNvSpPr>
            <a:spLocks noGrp="1"/>
          </p:cNvSpPr>
          <p:nvPr>
            <p:ph idx="1"/>
          </p:nvPr>
        </p:nvSpPr>
        <p:spPr>
          <a:xfrm>
            <a:off x="3575050" y="273050"/>
            <a:ext cx="5111750" cy="5853113"/>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smtClean="0">
                <a:uFillTx/>
              </a:rPr>
              <a:t>Click to edit Master text styles</a:t>
            </a:r>
          </a:p>
        </p:txBody>
      </p:sp>
      <p:sp>
        <p:nvSpPr>
          <p:cNvPr id="5" name="Date Placeholder 4"/>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6" name="Footer Placeholder 5"/>
          <p:cNvSpPr>
            <a:spLocks noGrp="1"/>
          </p:cNvSpPr>
          <p:nvPr>
            <p:ph type="ftr" sz="quarter" idx="11"/>
          </p:nvPr>
        </p:nvSpPr>
        <p:spPr/>
        <p:txBody>
          <a:bodyPr/>
          <a:lstStyle/>
          <a:p>
            <a:endParaRPr lang="en-US" dirty="0">
              <a:uFillTx/>
            </a:endParaRPr>
          </a:p>
        </p:txBody>
      </p:sp>
      <p:sp>
        <p:nvSpPr>
          <p:cNvPr id="7" name="Slide Number Placeholder 6"/>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uFillTx/>
              </a:defRPr>
            </a:lvl1pPr>
          </a:lstStyle>
          <a:p>
            <a:r>
              <a:rPr lang="en-US" smtClean="0">
                <a:uFillTx/>
              </a:rPr>
              <a:t>Click to edit Master title style</a:t>
            </a:r>
            <a:endParaRPr lang="en-US">
              <a:uFillTx/>
            </a:endParaRP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US" dirty="0">
              <a:uFillTx/>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smtClean="0">
                <a:uFillTx/>
              </a:rPr>
              <a:t>Click to edit Master text styles</a:t>
            </a:r>
          </a:p>
        </p:txBody>
      </p:sp>
      <p:sp>
        <p:nvSpPr>
          <p:cNvPr id="5" name="Date Placeholder 4"/>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6" name="Footer Placeholder 5"/>
          <p:cNvSpPr>
            <a:spLocks noGrp="1"/>
          </p:cNvSpPr>
          <p:nvPr>
            <p:ph type="ftr" sz="quarter" idx="11"/>
          </p:nvPr>
        </p:nvSpPr>
        <p:spPr/>
        <p:txBody>
          <a:bodyPr/>
          <a:lstStyle/>
          <a:p>
            <a:endParaRPr lang="en-US" dirty="0">
              <a:uFillTx/>
            </a:endParaRPr>
          </a:p>
        </p:txBody>
      </p:sp>
      <p:sp>
        <p:nvSpPr>
          <p:cNvPr id="7" name="Slide Number Placeholder 6"/>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Vertical Text Placeholder 2"/>
          <p:cNvSpPr>
            <a:spLocks noGrp="1"/>
          </p:cNvSpPr>
          <p:nvPr>
            <p:ph type="body" orient="vert" idx="1"/>
          </p:nvPr>
        </p:nvSpPr>
        <p:spPr/>
        <p:txBody>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uFillTx/>
              </a:rPr>
              <a:t>Click to edit Master title style</a:t>
            </a:r>
            <a:endParaRPr lang="en-US">
              <a:uFillTx/>
            </a:endParaRP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10"/>
          </p:nvPr>
        </p:nvSpPr>
        <p:spPr/>
        <p:txBody>
          <a:bodyPr/>
          <a:lstStyle/>
          <a:p>
            <a:fld id="{CF2A5510-214E-470D-8AA5-835A80545A55}" type="datetimeFigureOut">
              <a:rPr lang="en-US" smtClean="0">
                <a:uFillTx/>
              </a:rPr>
              <a:pPr/>
              <a:t>4/10/2013</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F198E322-E30F-4E52-AB36-F7511DB8EE29}" type="slidenum">
              <a:rPr lang="en-US" smtClean="0">
                <a:uFillTx/>
              </a:rPr>
              <a:pPr/>
              <a:t>‹#›</a:t>
            </a:fld>
            <a:endParaRPr lang="en-US" dirty="0">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uFillTx/>
              </a:rPr>
              <a:t>Click to edit Master title style</a:t>
            </a:r>
            <a:endParaRPr lang="en-US">
              <a:uFillTx/>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CF2A5510-214E-470D-8AA5-835A80545A55}" type="datetimeFigureOut">
              <a:rPr lang="en-US" smtClean="0">
                <a:uFillTx/>
              </a:rPr>
              <a:pPr/>
              <a:t>4/10/2013</a:t>
            </a:fld>
            <a:endParaRPr lang="en-US" dirty="0">
              <a:uFillTx/>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US" dirty="0">
              <a:uFillTx/>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F198E322-E30F-4E52-AB36-F7511DB8EE29}" type="slidenum">
              <a:rPr lang="en-US" smtClean="0">
                <a:uFillTx/>
              </a:rPr>
              <a:pPr/>
              <a:t>‹#›</a:t>
            </a:fld>
            <a:endParaRPr lang="en-US" dirty="0">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uFillTx/>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uFillTx/>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uFillTx/>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uFillTx/>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n w="3175">
                  <a:solidFill>
                    <a:schemeClr val="tx1"/>
                  </a:solidFill>
                </a:ln>
                <a:solidFill>
                  <a:schemeClr val="bg1"/>
                </a:solidFill>
                <a:uFillTx/>
              </a:rPr>
              <a:t>What I Like about the </a:t>
            </a:r>
            <a:br>
              <a:rPr lang="en-US" b="1" dirty="0" smtClean="0">
                <a:ln w="3175">
                  <a:solidFill>
                    <a:schemeClr val="tx1"/>
                  </a:solidFill>
                </a:ln>
                <a:solidFill>
                  <a:schemeClr val="bg1"/>
                </a:solidFill>
                <a:uFillTx/>
              </a:rPr>
            </a:br>
            <a:r>
              <a:rPr lang="en-US" b="1" dirty="0" smtClean="0">
                <a:ln w="3175">
                  <a:solidFill>
                    <a:schemeClr val="tx1"/>
                  </a:solidFill>
                </a:ln>
                <a:solidFill>
                  <a:schemeClr val="bg1"/>
                </a:solidFill>
                <a:uFillTx/>
              </a:rPr>
              <a:t>Church of Christ</a:t>
            </a:r>
            <a:endParaRPr lang="en-US" b="1" dirty="0">
              <a:ln w="3175">
                <a:solidFill>
                  <a:schemeClr val="tx1"/>
                </a:solidFill>
              </a:ln>
              <a:solidFill>
                <a:schemeClr val="bg1"/>
              </a:solidFill>
              <a:uFillTx/>
            </a:endParaRPr>
          </a:p>
        </p:txBody>
      </p:sp>
      <p:sp>
        <p:nvSpPr>
          <p:cNvPr id="3" name="Subtitle 2"/>
          <p:cNvSpPr>
            <a:spLocks noGrp="1"/>
          </p:cNvSpPr>
          <p:nvPr>
            <p:ph type="subTitle" idx="1"/>
          </p:nvPr>
        </p:nvSpPr>
        <p:spPr/>
        <p:txBody>
          <a:bodyPr/>
          <a:lstStyle/>
          <a:p>
            <a:r>
              <a:rPr lang="en-US" b="1" dirty="0" smtClean="0">
                <a:ln w="3175">
                  <a:solidFill>
                    <a:schemeClr val="tx1"/>
                  </a:solidFill>
                </a:ln>
                <a:solidFill>
                  <a:schemeClr val="bg1"/>
                </a:solidFill>
              </a:rPr>
              <a:t>Wednesday Night</a:t>
            </a:r>
            <a:r>
              <a:rPr lang="en-US" b="1" dirty="0" smtClean="0">
                <a:ln w="3175">
                  <a:solidFill>
                    <a:schemeClr val="tx1"/>
                  </a:solidFill>
                </a:ln>
                <a:solidFill>
                  <a:schemeClr val="bg1"/>
                </a:solidFill>
                <a:uFillTx/>
              </a:rPr>
              <a:t> Bible Class</a:t>
            </a:r>
          </a:p>
          <a:p>
            <a:r>
              <a:rPr lang="en-US" b="1" dirty="0" smtClean="0">
                <a:ln w="3175">
                  <a:solidFill>
                    <a:schemeClr val="tx1"/>
                  </a:solidFill>
                </a:ln>
                <a:solidFill>
                  <a:schemeClr val="bg1"/>
                </a:solidFill>
              </a:rPr>
              <a:t>April 3, 2013</a:t>
            </a:r>
            <a:endParaRPr lang="en-US" b="1" dirty="0" smtClean="0">
              <a:ln w="3175">
                <a:solidFill>
                  <a:schemeClr val="tx1"/>
                </a:solidFill>
              </a:ln>
              <a:solidFill>
                <a:schemeClr val="bg1"/>
              </a:solidFill>
              <a:uFillTx/>
            </a:endParaRPr>
          </a:p>
          <a:p>
            <a:r>
              <a:rPr lang="en-US" b="1" dirty="0" smtClean="0">
                <a:ln w="3175">
                  <a:solidFill>
                    <a:schemeClr val="tx1"/>
                  </a:solidFill>
                </a:ln>
                <a:solidFill>
                  <a:schemeClr val="bg1"/>
                </a:solidFill>
              </a:rPr>
              <a:t>Jay Guin, Substitute Teacher</a:t>
            </a:r>
            <a:endParaRPr lang="en-US" b="1" dirty="0">
              <a:ln w="3175">
                <a:solidFill>
                  <a:schemeClr val="tx1"/>
                </a:solidFill>
              </a:ln>
              <a:solidFill>
                <a:schemeClr val="bg1"/>
              </a:solidFill>
              <a:uFillTx/>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Remember</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600" b="1" dirty="0" smtClean="0">
                <a:ln w="3175">
                  <a:solidFill>
                    <a:schemeClr val="tx1"/>
                  </a:solidFill>
                </a:ln>
                <a:solidFill>
                  <a:srgbClr val="FFFFFF"/>
                </a:solidFill>
              </a:rPr>
              <a:t>I like the Church of Christ because of its </a:t>
            </a:r>
            <a:r>
              <a:rPr lang="en-US" sz="3600" b="1" u="sng" dirty="0" smtClean="0">
                <a:ln w="3175">
                  <a:solidFill>
                    <a:schemeClr val="tx1"/>
                  </a:solidFill>
                </a:ln>
                <a:solidFill>
                  <a:srgbClr val="FFFFFF"/>
                </a:solidFill>
              </a:rPr>
              <a:t>respect for the authority of the Scriptures</a:t>
            </a:r>
            <a:endParaRPr lang="en-US" sz="3600" b="1" dirty="0" smtClean="0">
              <a:ln w="3175">
                <a:solidFill>
                  <a:schemeClr val="tx1"/>
                </a:solidFill>
              </a:ln>
              <a:solidFill>
                <a:srgbClr val="FFFFFF"/>
              </a:solidFill>
            </a:endParaRPr>
          </a:p>
          <a:p>
            <a:r>
              <a:rPr lang="en-US" sz="3600" b="1" dirty="0" smtClean="0">
                <a:ln w="3175">
                  <a:solidFill>
                    <a:schemeClr val="tx1"/>
                  </a:solidFill>
                </a:ln>
                <a:solidFill>
                  <a:srgbClr val="FFFFFF"/>
                </a:solidFill>
              </a:rPr>
              <a:t>I also like the Church of Christ because of </a:t>
            </a:r>
            <a:r>
              <a:rPr lang="en-US" sz="3600" b="1" u="sng" dirty="0" smtClean="0">
                <a:ln w="3175">
                  <a:solidFill>
                    <a:schemeClr val="tx1"/>
                  </a:solidFill>
                </a:ln>
                <a:solidFill>
                  <a:srgbClr val="FFFFFF"/>
                </a:solidFill>
              </a:rPr>
              <a:t>its zeal for unity</a:t>
            </a:r>
          </a:p>
          <a:p>
            <a:r>
              <a:rPr lang="en-US" sz="3600" b="1" dirty="0" smtClean="0">
                <a:ln w="3175">
                  <a:solidFill>
                    <a:schemeClr val="tx1"/>
                  </a:solidFill>
                </a:ln>
                <a:solidFill>
                  <a:srgbClr val="FFFFFF"/>
                </a:solidFill>
              </a:rPr>
              <a:t>The question is: What is the biblical </a:t>
            </a:r>
            <a:r>
              <a:rPr lang="en-US" sz="3600" dirty="0" smtClean="0">
                <a:solidFill>
                  <a:srgbClr val="FFFFFF"/>
                </a:solidFill>
              </a:rPr>
              <a:t>path to </a:t>
            </a:r>
            <a:r>
              <a:rPr lang="en-US" sz="3600" b="1" dirty="0" smtClean="0">
                <a:ln w="3175">
                  <a:solidFill>
                    <a:schemeClr val="tx1"/>
                  </a:solidFill>
                </a:ln>
                <a:solidFill>
                  <a:srgbClr val="FFFFFF"/>
                </a:solidFill>
              </a:rPr>
              <a:t>unity?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Unity</a:t>
            </a:r>
            <a:endParaRPr lang="en-US" dirty="0"/>
          </a:p>
        </p:txBody>
      </p:sp>
      <p:sp>
        <p:nvSpPr>
          <p:cNvPr id="3" name="Content Placeholder 2"/>
          <p:cNvSpPr>
            <a:spLocks noGrp="1"/>
          </p:cNvSpPr>
          <p:nvPr>
            <p:ph idx="1"/>
          </p:nvPr>
        </p:nvSpPr>
        <p:spPr/>
        <p:txBody>
          <a:bodyPr/>
          <a:lstStyle/>
          <a:p>
            <a:r>
              <a:rPr lang="en-US" dirty="0" smtClean="0"/>
              <a:t>The Restoration Movement was founded as a unity movement, calling Christians to leave the sects and be united</a:t>
            </a:r>
          </a:p>
          <a:p>
            <a:r>
              <a:rPr lang="en-US" dirty="0" smtClean="0"/>
              <a:t>“Christians only but not the only Christians.”</a:t>
            </a:r>
          </a:p>
          <a:p>
            <a:r>
              <a:rPr lang="en-US" dirty="0" smtClean="0"/>
              <a:t>The two most popular sermon topics in the early Restoration Movement were —</a:t>
            </a:r>
          </a:p>
          <a:p>
            <a:pPr lvl="1"/>
            <a:r>
              <a:rPr lang="en-US" dirty="0" smtClean="0"/>
              <a:t>The 7 Ones in Ephesians 4</a:t>
            </a:r>
          </a:p>
          <a:p>
            <a:pPr lvl="1"/>
            <a:r>
              <a:rPr lang="en-US" dirty="0" smtClean="0"/>
              <a:t>Jesus’ prayer for unity in John 17</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Unity</a:t>
            </a:r>
            <a:endParaRPr lang="en-US" dirty="0">
              <a:solidFill>
                <a:schemeClr val="bg1"/>
              </a:solidFill>
            </a:endParaRPr>
          </a:p>
        </p:txBody>
      </p:sp>
      <p:sp>
        <p:nvSpPr>
          <p:cNvPr id="5" name="Content Placeholder 4"/>
          <p:cNvSpPr>
            <a:spLocks noGrp="1"/>
          </p:cNvSpPr>
          <p:nvPr>
            <p:ph idx="1"/>
          </p:nvPr>
        </p:nvSpPr>
        <p:spPr/>
        <p:txBody>
          <a:bodyPr/>
          <a:lstStyle/>
          <a:p>
            <a:r>
              <a:rPr lang="en-US" b="1" dirty="0" smtClean="0">
                <a:ln w="3175">
                  <a:solidFill>
                    <a:schemeClr val="tx1"/>
                  </a:solidFill>
                </a:ln>
              </a:rPr>
              <a:t>Restoration Movement is also known as the Stone-Campbell Movement</a:t>
            </a:r>
          </a:p>
          <a:p>
            <a:r>
              <a:rPr lang="en-US" b="1" dirty="0" smtClean="0">
                <a:ln w="3175">
                  <a:solidFill>
                    <a:schemeClr val="tx1"/>
                  </a:solidFill>
                </a:ln>
              </a:rPr>
              <a:t>Results from merger of separate movements founded by Barton W. Stone and Thomas Campbell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Barton W. Stone</a:t>
            </a:r>
            <a:endParaRPr lang="en-US" dirty="0"/>
          </a:p>
        </p:txBody>
      </p:sp>
      <p:sp>
        <p:nvSpPr>
          <p:cNvPr id="3" name="Content Placeholder 2"/>
          <p:cNvSpPr>
            <a:spLocks noGrp="1"/>
          </p:cNvSpPr>
          <p:nvPr>
            <p:ph idx="1"/>
          </p:nvPr>
        </p:nvSpPr>
        <p:spPr/>
        <p:txBody>
          <a:bodyPr/>
          <a:lstStyle/>
          <a:p>
            <a:r>
              <a:rPr lang="en-US" dirty="0" smtClean="0"/>
              <a:t>The Stone movement was earlier, beginning at the Cane Ridge Revival in 1801</a:t>
            </a:r>
          </a:p>
          <a:p>
            <a:r>
              <a:rPr lang="en-US" b="1" dirty="0" smtClean="0">
                <a:ln w="3175">
                  <a:solidFill>
                    <a:schemeClr val="tx1"/>
                  </a:solidFill>
                </a:ln>
              </a:rPr>
              <a:t>Stone saw people converted to Jesus by preachers of many differing denominations, and very late in life, declared that none had fallen away.</a:t>
            </a:r>
            <a:endParaRPr lang="en-US" b="1" dirty="0">
              <a:ln w="3175">
                <a:solidFill>
                  <a:schemeClr val="tx1"/>
                </a:solidFill>
              </a:l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Barton W. Stone</a:t>
            </a:r>
            <a:endParaRPr lang="en-US" dirty="0"/>
          </a:p>
        </p:txBody>
      </p:sp>
      <p:sp>
        <p:nvSpPr>
          <p:cNvPr id="3" name="Content Placeholder 2"/>
          <p:cNvSpPr>
            <a:spLocks noGrp="1"/>
          </p:cNvSpPr>
          <p:nvPr>
            <p:ph idx="1"/>
          </p:nvPr>
        </p:nvSpPr>
        <p:spPr/>
        <p:txBody>
          <a:bodyPr/>
          <a:lstStyle/>
          <a:p>
            <a:r>
              <a:rPr lang="en-US" b="1" dirty="0" smtClean="0"/>
              <a:t>Stone and others were excommunicated by the Presbyterian Church because they recognized the salvation of believers in other denominations</a:t>
            </a:r>
          </a:p>
          <a:p>
            <a:r>
              <a:rPr lang="en-US" b="1" dirty="0" smtClean="0"/>
              <a:t>The founding document of the Restoration Movement is the “Last Will and Testament of the Springfield Presbytery,” adopted in 1804.</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Barton W. Stone</a:t>
            </a:r>
            <a:endParaRPr lang="en-US" dirty="0"/>
          </a:p>
        </p:txBody>
      </p:sp>
      <p:sp>
        <p:nvSpPr>
          <p:cNvPr id="3" name="Content Placeholder 2"/>
          <p:cNvSpPr>
            <a:spLocks noGrp="1"/>
          </p:cNvSpPr>
          <p:nvPr>
            <p:ph idx="1"/>
          </p:nvPr>
        </p:nvSpPr>
        <p:spPr/>
        <p:txBody>
          <a:bodyPr/>
          <a:lstStyle/>
          <a:p>
            <a:r>
              <a:rPr lang="en-US" b="1" dirty="0" smtClean="0">
                <a:ln w="3175">
                  <a:solidFill>
                    <a:schemeClr val="tx1"/>
                  </a:solidFill>
                </a:ln>
              </a:rPr>
              <a:t>Last Will &amp; Testament of the Springfield Presbytery —</a:t>
            </a:r>
          </a:p>
          <a:p>
            <a:pPr>
              <a:buNone/>
            </a:pPr>
            <a:endParaRPr lang="en-US" b="1" i="1" dirty="0" smtClean="0">
              <a:ln w="3175">
                <a:solidFill>
                  <a:schemeClr val="tx1"/>
                </a:solidFill>
              </a:ln>
            </a:endParaRPr>
          </a:p>
          <a:p>
            <a:pPr>
              <a:buNone/>
            </a:pPr>
            <a:r>
              <a:rPr lang="en-US" b="1" i="1" dirty="0" err="1" smtClean="0">
                <a:ln w="3175">
                  <a:solidFill>
                    <a:schemeClr val="tx1"/>
                  </a:solidFill>
                </a:ln>
              </a:rPr>
              <a:t>Imprimis</a:t>
            </a:r>
            <a:r>
              <a:rPr lang="en-US" b="1" dirty="0" smtClean="0">
                <a:ln w="3175">
                  <a:solidFill>
                    <a:schemeClr val="tx1"/>
                  </a:solidFill>
                </a:ln>
              </a:rPr>
              <a:t>. We </a:t>
            </a:r>
            <a:r>
              <a:rPr lang="en-US" b="1" i="1" dirty="0" smtClean="0">
                <a:ln w="3175">
                  <a:solidFill>
                    <a:schemeClr val="tx1"/>
                  </a:solidFill>
                </a:ln>
              </a:rPr>
              <a:t>will</a:t>
            </a:r>
            <a:r>
              <a:rPr lang="en-US" b="1" dirty="0" smtClean="0">
                <a:ln w="3175">
                  <a:solidFill>
                    <a:schemeClr val="tx1"/>
                  </a:solidFill>
                </a:ln>
              </a:rPr>
              <a:t>, that this body die, be dissolved, and sink into union with the Body of Christ at large; for there is but one body, and one Spirit, even as we are called in one hope of our calling.</a:t>
            </a:r>
            <a:endParaRPr lang="en-US" b="1" dirty="0">
              <a:ln w="3175">
                <a:solidFill>
                  <a:schemeClr val="tx1"/>
                </a:solidFill>
              </a:ln>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Barton W. Stone</a:t>
            </a:r>
            <a:endParaRPr lang="en-US" dirty="0"/>
          </a:p>
        </p:txBody>
      </p:sp>
      <p:sp>
        <p:nvSpPr>
          <p:cNvPr id="3" name="Content Placeholder 2"/>
          <p:cNvSpPr>
            <a:spLocks noGrp="1"/>
          </p:cNvSpPr>
          <p:nvPr>
            <p:ph idx="1"/>
          </p:nvPr>
        </p:nvSpPr>
        <p:spPr/>
        <p:txBody>
          <a:bodyPr/>
          <a:lstStyle/>
          <a:p>
            <a:pPr>
              <a:buNone/>
            </a:pPr>
            <a:r>
              <a:rPr lang="en-US" b="1" i="1" dirty="0" smtClean="0"/>
              <a:t>Item</a:t>
            </a:r>
            <a:r>
              <a:rPr lang="en-US" b="1" dirty="0" smtClean="0"/>
              <a:t>. We </a:t>
            </a:r>
            <a:r>
              <a:rPr lang="en-US" b="1" i="1" dirty="0" smtClean="0"/>
              <a:t>will</a:t>
            </a:r>
            <a:r>
              <a:rPr lang="en-US" b="1" dirty="0" smtClean="0"/>
              <a:t>, that preachers and people cultivate a spirit of mutual forbearance; pray more and dispute less; and while they behold the signs of the times, look up, and confidently expect that redemption </a:t>
            </a:r>
            <a:r>
              <a:rPr lang="en-US" b="1" dirty="0" err="1" smtClean="0"/>
              <a:t>draweth</a:t>
            </a:r>
            <a:r>
              <a:rPr lang="en-US" b="1" dirty="0" smtClean="0"/>
              <a:t> nigh.</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Barton W. Stone</a:t>
            </a:r>
            <a:endParaRPr lang="en-US" dirty="0"/>
          </a:p>
        </p:txBody>
      </p:sp>
      <p:sp>
        <p:nvSpPr>
          <p:cNvPr id="3" name="Content Placeholder 2"/>
          <p:cNvSpPr>
            <a:spLocks noGrp="1"/>
          </p:cNvSpPr>
          <p:nvPr>
            <p:ph idx="1"/>
          </p:nvPr>
        </p:nvSpPr>
        <p:spPr/>
        <p:txBody>
          <a:bodyPr/>
          <a:lstStyle/>
          <a:p>
            <a:r>
              <a:rPr lang="en-US" b="1" dirty="0" smtClean="0"/>
              <a:t>The Stone movement churches —</a:t>
            </a:r>
          </a:p>
          <a:p>
            <a:pPr lvl="1"/>
            <a:r>
              <a:rPr lang="en-US" b="1" dirty="0" smtClean="0"/>
              <a:t>Had a strong sense of the indwelling Spirit</a:t>
            </a:r>
          </a:p>
          <a:p>
            <a:pPr lvl="1"/>
            <a:r>
              <a:rPr lang="en-US" b="1" dirty="0" smtClean="0"/>
              <a:t>Insisted on congregational autonomy</a:t>
            </a:r>
          </a:p>
          <a:p>
            <a:pPr lvl="1"/>
            <a:r>
              <a:rPr lang="en-US" b="1" dirty="0" smtClean="0"/>
              <a:t>Rejected denominationalism</a:t>
            </a:r>
          </a:p>
          <a:p>
            <a:pPr lvl="1"/>
            <a:r>
              <a:rPr lang="en-US" b="1" dirty="0" smtClean="0"/>
              <a:t>Rejected creeds as tests of fellowship</a:t>
            </a:r>
          </a:p>
          <a:p>
            <a:pPr lvl="1"/>
            <a:r>
              <a:rPr lang="en-US" b="1" dirty="0" smtClean="0"/>
              <a:t>Practiced believer baptism by immersion but did not require immersion for someone to be considered a Christian, considering the presence of the Spirit the ultimate test of salvation</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Thomas Campbell</a:t>
            </a:r>
            <a:endParaRPr lang="en-US" b="1" dirty="0"/>
          </a:p>
        </p:txBody>
      </p:sp>
      <p:sp>
        <p:nvSpPr>
          <p:cNvPr id="3" name="Content Placeholder 2"/>
          <p:cNvSpPr>
            <a:spLocks noGrp="1"/>
          </p:cNvSpPr>
          <p:nvPr>
            <p:ph idx="1"/>
          </p:nvPr>
        </p:nvSpPr>
        <p:spPr/>
        <p:txBody>
          <a:bodyPr>
            <a:normAutofit fontScale="92500"/>
          </a:bodyPr>
          <a:lstStyle/>
          <a:p>
            <a:r>
              <a:rPr lang="en-US" b="1" dirty="0" smtClean="0"/>
              <a:t>Thomas Campbell moved to western Pennsylvania from Ireland in 1807, leaving Alexander behind to attend school in Scotland</a:t>
            </a:r>
          </a:p>
          <a:p>
            <a:r>
              <a:rPr lang="en-US" b="1" dirty="0" smtClean="0"/>
              <a:t>Like Stone, Campbell was a Presbyterian — in fact, an Old-Light, Anti-Burgher, </a:t>
            </a:r>
            <a:r>
              <a:rPr lang="en-US" b="1" dirty="0" err="1" smtClean="0"/>
              <a:t>Seceder</a:t>
            </a:r>
            <a:r>
              <a:rPr lang="en-US" b="1" dirty="0" smtClean="0"/>
              <a:t>  Presbyterian.</a:t>
            </a:r>
          </a:p>
          <a:p>
            <a:r>
              <a:rPr lang="en-US" b="1" dirty="0" smtClean="0"/>
              <a:t>He was excommunicated for serving communion to Presbyterians of other branches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Thomas Campbell</a:t>
            </a:r>
            <a:endParaRPr lang="en-US" dirty="0"/>
          </a:p>
        </p:txBody>
      </p:sp>
      <p:sp>
        <p:nvSpPr>
          <p:cNvPr id="3" name="Content Placeholder 2"/>
          <p:cNvSpPr>
            <a:spLocks noGrp="1"/>
          </p:cNvSpPr>
          <p:nvPr>
            <p:ph idx="1"/>
          </p:nvPr>
        </p:nvSpPr>
        <p:spPr/>
        <p:txBody>
          <a:bodyPr/>
          <a:lstStyle/>
          <a:p>
            <a:r>
              <a:rPr lang="en-US" dirty="0" smtClean="0"/>
              <a:t>Campbell wrote the </a:t>
            </a:r>
            <a:br>
              <a:rPr lang="en-US" dirty="0" smtClean="0"/>
            </a:br>
            <a:r>
              <a:rPr lang="en-US" dirty="0" smtClean="0"/>
              <a:t>“Declaration and Address” in 1809 in an effort to end the divisions in God’s church — including the divisions within Presbyterianism.</a:t>
            </a:r>
          </a:p>
          <a:p>
            <a:r>
              <a:rPr lang="en-US" dirty="0" smtClean="0"/>
              <a:t>The Declaration and Address does not address baptism or instrumental music. It’s entirely about unity despite disagreements.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Thomas Campbell</a:t>
            </a:r>
            <a:endParaRPr lang="en-US" dirty="0"/>
          </a:p>
        </p:txBody>
      </p:sp>
      <p:sp>
        <p:nvSpPr>
          <p:cNvPr id="3" name="Content Placeholder 2"/>
          <p:cNvSpPr>
            <a:spLocks noGrp="1"/>
          </p:cNvSpPr>
          <p:nvPr>
            <p:ph idx="1"/>
          </p:nvPr>
        </p:nvSpPr>
        <p:spPr/>
        <p:txBody>
          <a:bodyPr/>
          <a:lstStyle/>
          <a:p>
            <a:pPr>
              <a:buNone/>
            </a:pPr>
            <a:r>
              <a:rPr lang="en-US" dirty="0" smtClean="0"/>
              <a:t>“PROP. 1. THAT the church of Christ upon earth is essentially, intentionally, and constitutionally one; consisting of all those in every place that profess their faith in Christ and obedience to him in all things according to the scriptures, and that manifest the same by their tempers and conduct, and of none else as none else can be truly and properly called </a:t>
            </a:r>
            <a:r>
              <a:rPr lang="en-US" dirty="0" err="1" smtClean="0"/>
              <a:t>christians</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Thomas Campbell</a:t>
            </a:r>
            <a:endParaRPr lang="en-US" dirty="0"/>
          </a:p>
        </p:txBody>
      </p:sp>
      <p:sp>
        <p:nvSpPr>
          <p:cNvPr id="3" name="Content Placeholder 2"/>
          <p:cNvSpPr>
            <a:spLocks noGrp="1"/>
          </p:cNvSpPr>
          <p:nvPr>
            <p:ph idx="1"/>
          </p:nvPr>
        </p:nvSpPr>
        <p:spPr>
          <a:xfrm>
            <a:off x="152400" y="1143000"/>
            <a:ext cx="8915400" cy="4983163"/>
          </a:xfrm>
        </p:spPr>
        <p:txBody>
          <a:bodyPr>
            <a:noAutofit/>
          </a:bodyPr>
          <a:lstStyle/>
          <a:p>
            <a:r>
              <a:rPr lang="en-US" sz="2800" dirty="0" smtClean="0"/>
              <a:t>6. That although inferences and deductions from scripture premises, when fairly inferred, may be truly called the doctrine of God’s holy word: yet are they not formally binding upon the consciences of </a:t>
            </a:r>
            <a:r>
              <a:rPr lang="en-US" sz="2800" dirty="0" err="1" smtClean="0"/>
              <a:t>christians</a:t>
            </a:r>
            <a:r>
              <a:rPr lang="en-US" sz="2800" dirty="0" smtClean="0"/>
              <a:t> farther than they perceive the connection, and evidently see that they are so; for their faith must not stand in the wisdom of men; but in the power and veracity of God — </a:t>
            </a:r>
            <a:r>
              <a:rPr lang="en-US" sz="2800" b="1" dirty="0" smtClean="0"/>
              <a:t>therefore no such deductions can be made terms of communion</a:t>
            </a:r>
            <a:r>
              <a:rPr lang="en-US" sz="2800" dirty="0" smtClean="0"/>
              <a:t>, but do properly belong to the after and progressive edification of the church. Hence it is evident that no such deductions or inferential truths ought to have any place in the church’s confession [i.e., be tests of fellowship].</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ln w="3175">
            <a:solidFill>
              <a:schemeClr val="tx1"/>
            </a:solidFill>
          </a:ln>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Thomas Campbell</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0" y="1219200"/>
            <a:ext cx="9144000" cy="5486400"/>
          </a:xfrm>
        </p:spPr>
        <p:txBody>
          <a:bodyPr>
            <a:noAutofit/>
          </a:bodyPr>
          <a:lstStyle/>
          <a:p>
            <a:r>
              <a:rPr lang="en-US" sz="2800" dirty="0" smtClean="0"/>
              <a:t>8. That as it is not necessary that persons should have a particular knowledge or distinct apprehension of all divinely revealed truths in order to entitle them to a place in the church; neither should they, for this purpose, be required to make a profession more extensive than their knowledge: but that, on the contrary, their having a due measure of scriptural self-knowledge respecting their lost and perishing condition by nature and practice; and of the way of salvation thro’ Jesus Christ, accompanied with a profession of their faith in, and obedience to him, in all things according to his word, is all that is absolutely necessary to qualify them for admission into his church.</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Alexander Campbell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Alexander Campbell moved to the US to join his father in 1807.</a:t>
            </a:r>
          </a:p>
          <a:p>
            <a:r>
              <a:rPr lang="en-US" dirty="0" smtClean="0"/>
              <a:t>His father was concerned how Alexander would react to his excommunication and non-denominational writings. He was surprised to learn that Alexander had come to similar conclusions while in school in Scotland.</a:t>
            </a:r>
          </a:p>
          <a:p>
            <a:r>
              <a:rPr lang="en-US" dirty="0" smtClean="0"/>
              <a:t>Stone and Thomas Campbell had chronic health conditions, and so Alexander quickly became the most prominent leader of the movement.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Alexander Campbell	</a:t>
            </a:r>
            <a:endParaRPr lang="en-US" dirty="0"/>
          </a:p>
        </p:txBody>
      </p:sp>
      <p:sp>
        <p:nvSpPr>
          <p:cNvPr id="3" name="Content Placeholder 2"/>
          <p:cNvSpPr>
            <a:spLocks noGrp="1"/>
          </p:cNvSpPr>
          <p:nvPr>
            <p:ph idx="1"/>
          </p:nvPr>
        </p:nvSpPr>
        <p:spPr/>
        <p:txBody>
          <a:bodyPr>
            <a:normAutofit lnSpcReduction="10000"/>
          </a:bodyPr>
          <a:lstStyle/>
          <a:p>
            <a:r>
              <a:rPr lang="en-US" dirty="0" smtClean="0"/>
              <a:t>Alexander Campbell published a periodical called the “Christian Baptist” in which he argued many of the themes found in the “Declaration and Address.”</a:t>
            </a:r>
          </a:p>
          <a:p>
            <a:r>
              <a:rPr lang="en-US" dirty="0" smtClean="0"/>
              <a:t>He also argued against many elements of Calvinism and pushed for a return to </a:t>
            </a:r>
            <a:br>
              <a:rPr lang="en-US" dirty="0" smtClean="0"/>
            </a:br>
            <a:r>
              <a:rPr lang="en-US" dirty="0" smtClean="0"/>
              <a:t>New Testament church practices.</a:t>
            </a:r>
          </a:p>
          <a:p>
            <a:r>
              <a:rPr lang="en-US" dirty="0" smtClean="0"/>
              <a:t>However, he insisted that New Testament practices must not be a test of fellowship.</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Merger of the Two Movements</a:t>
            </a:r>
            <a:endParaRPr lang="en-US" dirty="0"/>
          </a:p>
        </p:txBody>
      </p:sp>
      <p:sp>
        <p:nvSpPr>
          <p:cNvPr id="3" name="Content Placeholder 2"/>
          <p:cNvSpPr>
            <a:spLocks noGrp="1"/>
          </p:cNvSpPr>
          <p:nvPr>
            <p:ph idx="1"/>
          </p:nvPr>
        </p:nvSpPr>
        <p:spPr/>
        <p:txBody>
          <a:bodyPr/>
          <a:lstStyle/>
          <a:p>
            <a:r>
              <a:rPr lang="en-US" dirty="0" smtClean="0"/>
              <a:t>The Campbells began their work in western Pennsylvania and West Virginia. </a:t>
            </a:r>
          </a:p>
          <a:p>
            <a:r>
              <a:rPr lang="en-US" dirty="0" smtClean="0"/>
              <a:t>Stone worked largely in Illinois.</a:t>
            </a:r>
          </a:p>
          <a:p>
            <a:r>
              <a:rPr lang="en-US" dirty="0" smtClean="0"/>
              <a:t>The two movements spread and met in Kentucky.</a:t>
            </a:r>
          </a:p>
          <a:p>
            <a:r>
              <a:rPr lang="en-US" dirty="0" smtClean="0"/>
              <a:t>Two churches in Louisville, </a:t>
            </a:r>
            <a:r>
              <a:rPr lang="en-US" dirty="0" err="1" smtClean="0"/>
              <a:t>Ky</a:t>
            </a:r>
            <a:r>
              <a:rPr lang="en-US" dirty="0" smtClean="0"/>
              <a:t> chose to merge in 1832.</a:t>
            </a:r>
          </a:p>
          <a:p>
            <a:r>
              <a:rPr lang="en-US" dirty="0" smtClean="0"/>
              <a:t>Soon churches merged across the frontier.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Merger of the Two Movements</a:t>
            </a:r>
            <a:endParaRPr lang="en-US" dirty="0"/>
          </a:p>
        </p:txBody>
      </p:sp>
      <p:sp>
        <p:nvSpPr>
          <p:cNvPr id="3" name="Content Placeholder 2"/>
          <p:cNvSpPr>
            <a:spLocks noGrp="1"/>
          </p:cNvSpPr>
          <p:nvPr>
            <p:ph idx="1"/>
          </p:nvPr>
        </p:nvSpPr>
        <p:spPr/>
        <p:txBody>
          <a:bodyPr>
            <a:normAutofit lnSpcReduction="10000"/>
          </a:bodyPr>
          <a:lstStyle/>
          <a:p>
            <a:r>
              <a:rPr lang="en-US" dirty="0" smtClean="0"/>
              <a:t>The mergers took place even though Stone and Alexander Campbell disagreed regarding—</a:t>
            </a:r>
          </a:p>
          <a:p>
            <a:pPr lvl="1"/>
            <a:r>
              <a:rPr lang="en-US" dirty="0" smtClean="0"/>
              <a:t>The name of believers (Christians vs. Disciples)</a:t>
            </a:r>
          </a:p>
          <a:p>
            <a:pPr lvl="1"/>
            <a:r>
              <a:rPr lang="en-US" dirty="0" smtClean="0"/>
              <a:t>The indwelling of the Spirit</a:t>
            </a:r>
          </a:p>
          <a:p>
            <a:pPr lvl="1"/>
            <a:r>
              <a:rPr lang="en-US" dirty="0" smtClean="0"/>
              <a:t>Whether unimmersed believers should be treated as in full fellowship</a:t>
            </a:r>
          </a:p>
          <a:p>
            <a:pPr lvl="1"/>
            <a:r>
              <a:rPr lang="en-US" dirty="0" smtClean="0"/>
              <a:t>Stone rejected the orthodox doctrine of the Trinity</a:t>
            </a:r>
          </a:p>
          <a:p>
            <a:pPr lvl="1"/>
            <a:r>
              <a:rPr lang="en-US" dirty="0" smtClean="0"/>
              <a:t>The nature of the atonement</a:t>
            </a:r>
          </a:p>
          <a:p>
            <a:pPr lv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Christian System</a:t>
            </a:r>
            <a:endParaRPr lang="en-US" i="1" dirty="0"/>
          </a:p>
        </p:txBody>
      </p:sp>
      <p:sp>
        <p:nvSpPr>
          <p:cNvPr id="3" name="Content Placeholder 2"/>
          <p:cNvSpPr>
            <a:spLocks noGrp="1"/>
          </p:cNvSpPr>
          <p:nvPr>
            <p:ph idx="1"/>
          </p:nvPr>
        </p:nvSpPr>
        <p:spPr>
          <a:xfrm>
            <a:off x="152400" y="1143000"/>
            <a:ext cx="8839200" cy="5638800"/>
          </a:xfrm>
        </p:spPr>
        <p:txBody>
          <a:bodyPr>
            <a:normAutofit fontScale="55000" lnSpcReduction="20000"/>
          </a:bodyPr>
          <a:lstStyle/>
          <a:p>
            <a:endParaRPr lang="en-US" sz="5100" dirty="0" smtClean="0"/>
          </a:p>
          <a:p>
            <a:r>
              <a:rPr lang="en-US" sz="5100" dirty="0" smtClean="0"/>
              <a:t>Alexander Campbell published </a:t>
            </a:r>
            <a:r>
              <a:rPr lang="en-US" sz="5100" i="1" dirty="0" smtClean="0"/>
              <a:t>The Christian System</a:t>
            </a:r>
            <a:r>
              <a:rPr lang="en-US" sz="5100" dirty="0" smtClean="0"/>
              <a:t> in 1832 —</a:t>
            </a:r>
          </a:p>
          <a:p>
            <a:endParaRPr lang="en-US" sz="5100" dirty="0" smtClean="0"/>
          </a:p>
          <a:p>
            <a:r>
              <a:rPr lang="en-US" sz="5100" dirty="0" smtClean="0"/>
              <a:t>“The principle which was inscribed upon our banners when we withdrew from the ranks of the sects, was, </a:t>
            </a:r>
            <a:r>
              <a:rPr lang="en-US" sz="5100" i="1" dirty="0" smtClean="0"/>
              <a:t>‘Faith in Jesus as the true Messiah, and obedience to him as our Lawgiver and King, the only test of Christian character, and the only bond of Christian union, communion, and co-operation, irrespective of all creeds, opinions, commandments, and traditions of men</a:t>
            </a:r>
            <a:r>
              <a:rPr lang="en-US" sz="5100" dirty="0" smtClean="0"/>
              <a:t>.’”</a:t>
            </a:r>
          </a:p>
          <a:p>
            <a:endParaRPr lang="en-US" sz="5100" dirty="0" smtClean="0"/>
          </a:p>
          <a:p>
            <a:r>
              <a:rPr lang="en-US" sz="5100" dirty="0" smtClean="0"/>
              <a:t>“Preface,” </a:t>
            </a:r>
            <a:r>
              <a:rPr lang="en-US" sz="5100" i="1" dirty="0" smtClean="0"/>
              <a:t>The Christian System</a:t>
            </a:r>
            <a:r>
              <a:rPr lang="en-US" sz="5100" dirty="0" smtClean="0"/>
              <a:t> (1831), p. 8 (emphasis in original).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Christian System</a:t>
            </a:r>
            <a:endParaRPr lang="en-US" dirty="0"/>
          </a:p>
        </p:txBody>
      </p:sp>
      <p:sp>
        <p:nvSpPr>
          <p:cNvPr id="3" name="Content Placeholder 2"/>
          <p:cNvSpPr>
            <a:spLocks noGrp="1"/>
          </p:cNvSpPr>
          <p:nvPr>
            <p:ph idx="1"/>
          </p:nvPr>
        </p:nvSpPr>
        <p:spPr>
          <a:xfrm>
            <a:off x="0" y="1143000"/>
            <a:ext cx="9144000" cy="5715000"/>
          </a:xfrm>
        </p:spPr>
        <p:txBody>
          <a:bodyPr>
            <a:normAutofit fontScale="55000" lnSpcReduction="20000"/>
          </a:bodyPr>
          <a:lstStyle/>
          <a:p>
            <a:endParaRPr lang="en-US" sz="4000" dirty="0" smtClean="0"/>
          </a:p>
          <a:p>
            <a:r>
              <a:rPr lang="en-US" sz="4500" dirty="0" smtClean="0"/>
              <a:t>“But the grandeur, sublimity, and beauty of the foundation of hope, and of ecclesiastical or social-union, established by the author and founder of Christianity, consisted in this, that </a:t>
            </a:r>
            <a:r>
              <a:rPr lang="en-US" sz="4500" i="1" dirty="0" smtClean="0"/>
              <a:t>the belief of one fact, and that upon the best evidence in the world, is all that is requisite, as far as faith goes, to salvation. The belief of this one fact and submission to one institution expressive of it, is all that is required of Heaven to admission into the church</a:t>
            </a:r>
            <a:r>
              <a:rPr lang="en-US" sz="4500" dirty="0" smtClean="0"/>
              <a:t>. The one fact is expressed in a single proposition — </a:t>
            </a:r>
            <a:r>
              <a:rPr lang="en-US" sz="4500" i="1" dirty="0" smtClean="0"/>
              <a:t>that Jesus the Nazarene is the Messiah</a:t>
            </a:r>
            <a:r>
              <a:rPr lang="en-US" sz="4500" dirty="0" smtClean="0"/>
              <a:t>. … The one institution is baptism into the name of the Father, and of the Son, and the Holy Spirit.”</a:t>
            </a:r>
          </a:p>
          <a:p>
            <a:endParaRPr lang="en-US" sz="4500" dirty="0" smtClean="0"/>
          </a:p>
          <a:p>
            <a:r>
              <a:rPr lang="en-US" sz="4500" dirty="0" smtClean="0"/>
              <a:t>“Foundation of Union,” </a:t>
            </a:r>
            <a:r>
              <a:rPr lang="en-US" sz="4500" i="1" dirty="0" smtClean="0"/>
              <a:t>The Christian System</a:t>
            </a:r>
            <a:r>
              <a:rPr lang="en-US" sz="4500" dirty="0" smtClean="0"/>
              <a:t> (1831), p. 121-122 (emphasis in original).</a:t>
            </a:r>
          </a:p>
          <a:p>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Christian System</a:t>
            </a:r>
            <a:endParaRPr lang="en-US" i="1" dirty="0"/>
          </a:p>
        </p:txBody>
      </p:sp>
      <p:sp>
        <p:nvSpPr>
          <p:cNvPr id="3" name="Content Placeholder 2"/>
          <p:cNvSpPr>
            <a:spLocks noGrp="1"/>
          </p:cNvSpPr>
          <p:nvPr>
            <p:ph idx="1"/>
          </p:nvPr>
        </p:nvSpPr>
        <p:spPr>
          <a:xfrm>
            <a:off x="0" y="1143000"/>
            <a:ext cx="9144000" cy="4983163"/>
          </a:xfrm>
        </p:spPr>
        <p:txBody>
          <a:bodyPr>
            <a:noAutofit/>
          </a:bodyPr>
          <a:lstStyle/>
          <a:p>
            <a:r>
              <a:rPr lang="en-US" sz="2800" dirty="0" smtClean="0"/>
              <a:t>“Every such person is a disciple in the fullest sense of the word, the moment he has believed this one fact, upon the above evidence, and has submitted to the above mentioned institution; and </a:t>
            </a:r>
            <a:r>
              <a:rPr lang="en-US" sz="2800" u="sng" dirty="0" smtClean="0"/>
              <a:t>whether he believes the five points condemned, or the five points approved by the Synod of Dort, is not so much as to be asked of him</a:t>
            </a:r>
            <a:r>
              <a:rPr lang="en-US" sz="2800" dirty="0" smtClean="0"/>
              <a:t>; </a:t>
            </a:r>
            <a:r>
              <a:rPr lang="en-US" sz="2800" u="sng" dirty="0" smtClean="0"/>
              <a:t>whether he holds any of the views of the Calvinists or Arminians, Presbyterians, Episcopalians, Methodists, Baptists, or Quakers, is never once to be asked of such persons, in order to admission into the Christian community, called the church</a:t>
            </a:r>
            <a:r>
              <a:rPr lang="en-US" sz="2800" dirty="0" smtClean="0"/>
              <a:t>.”</a:t>
            </a:r>
          </a:p>
          <a:p>
            <a:r>
              <a:rPr lang="en-US" sz="2800" dirty="0" smtClean="0"/>
              <a:t>“Foundation of Union,” </a:t>
            </a:r>
            <a:r>
              <a:rPr lang="en-US" sz="2800" i="1" dirty="0" smtClean="0"/>
              <a:t>The Christian System</a:t>
            </a:r>
            <a:r>
              <a:rPr lang="en-US" sz="2800" dirty="0" smtClean="0"/>
              <a:t> (1831), p. 122 (emphasis added).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Lunenburg Letter</a:t>
            </a:r>
            <a:endParaRPr lang="en-US" dirty="0"/>
          </a:p>
        </p:txBody>
      </p:sp>
      <p:sp>
        <p:nvSpPr>
          <p:cNvPr id="3" name="Content Placeholder 2"/>
          <p:cNvSpPr>
            <a:spLocks noGrp="1"/>
          </p:cNvSpPr>
          <p:nvPr>
            <p:ph idx="1"/>
          </p:nvPr>
        </p:nvSpPr>
        <p:spPr/>
        <p:txBody>
          <a:bodyPr/>
          <a:lstStyle/>
          <a:p>
            <a:r>
              <a:rPr lang="en-US" dirty="0" smtClean="0"/>
              <a:t>Campbell taught baptism of believers by immersion for the remission of sins. But he was active in the ecumenical movement and often suggested that believers might be saved despite an erroneous baptism.</a:t>
            </a:r>
          </a:p>
          <a:p>
            <a:r>
              <a:rPr lang="en-US" dirty="0" smtClean="0"/>
              <a:t>In 1837, he dealt directly with the question in response to a question from a reader living in Lunenburg, Virginia</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Lunenburg Letter</a:t>
            </a:r>
            <a:endParaRPr lang="en-US" dirty="0"/>
          </a:p>
        </p:txBody>
      </p:sp>
      <p:sp>
        <p:nvSpPr>
          <p:cNvPr id="3" name="Content Placeholder 2"/>
          <p:cNvSpPr>
            <a:spLocks noGrp="1"/>
          </p:cNvSpPr>
          <p:nvPr>
            <p:ph idx="1"/>
          </p:nvPr>
        </p:nvSpPr>
        <p:spPr>
          <a:xfrm>
            <a:off x="0" y="1143000"/>
            <a:ext cx="9144000" cy="5943600"/>
          </a:xfrm>
        </p:spPr>
        <p:txBody>
          <a:bodyPr>
            <a:noAutofit/>
          </a:bodyPr>
          <a:lstStyle/>
          <a:p>
            <a:r>
              <a:rPr lang="en-US" sz="2800" dirty="0" smtClean="0"/>
              <a:t>“In reply to this conscientious sister, I observe, that if there be no Christians in the Protestant sects, there are certainly none among the Romanists, none among the Jews, Turks, Pagans; and therefore no Christians in the world except ourselves, or such of us as keep, or strive to keep, all the commandments of Jesus. Therefore, for many centuries there has been no church of Christ, no Christians in the world; and the promises concerning the everlasting kingdom of Messiah have failed, and the gates of hell have prevailed against his church! This cannot be; and therefore there are Christians among the sects.”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Lunenburg Letter</a:t>
            </a:r>
            <a:endParaRPr lang="en-US" dirty="0"/>
          </a:p>
        </p:txBody>
      </p:sp>
      <p:sp>
        <p:nvSpPr>
          <p:cNvPr id="3" name="Content Placeholder 2"/>
          <p:cNvSpPr>
            <a:spLocks noGrp="1"/>
          </p:cNvSpPr>
          <p:nvPr>
            <p:ph idx="1"/>
          </p:nvPr>
        </p:nvSpPr>
        <p:spPr/>
        <p:txBody>
          <a:bodyPr/>
          <a:lstStyle/>
          <a:p>
            <a:r>
              <a:rPr lang="en-US" dirty="0" smtClean="0"/>
              <a:t>“But who is a Christian? I answer, Every one that believes in his heart that Jesus of Nazareth is the Messiah, the son of God; repents of his sins, and obeys him in all things according to his measure of knowledge of his will.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Lunenburg Letter</a:t>
            </a:r>
            <a:endParaRPr lang="en-US" dirty="0"/>
          </a:p>
        </p:txBody>
      </p:sp>
      <p:sp>
        <p:nvSpPr>
          <p:cNvPr id="3" name="Content Placeholder 2"/>
          <p:cNvSpPr>
            <a:spLocks noGrp="1"/>
          </p:cNvSpPr>
          <p:nvPr>
            <p:ph idx="1"/>
          </p:nvPr>
        </p:nvSpPr>
        <p:spPr>
          <a:xfrm>
            <a:off x="0" y="1143000"/>
            <a:ext cx="9144000" cy="5486400"/>
          </a:xfrm>
        </p:spPr>
        <p:txBody>
          <a:bodyPr>
            <a:normAutofit/>
          </a:bodyPr>
          <a:lstStyle/>
          <a:p>
            <a:r>
              <a:rPr lang="en-US" dirty="0" smtClean="0"/>
              <a:t>“I cannot, therefore, make any one duty the standard of Christian state or character, not even immersion into the name of the father, of the Son, and of the Holy Spirit, and in my heart regard all that have been sprinkled in infancy without their own knowledge and consent, as aliens from Christ and the well-grounded hope of heaven. …</a:t>
            </a:r>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Lunenburg Letter</a:t>
            </a:r>
            <a:endParaRPr lang="en-US" dirty="0"/>
          </a:p>
        </p:txBody>
      </p:sp>
      <p:sp>
        <p:nvSpPr>
          <p:cNvPr id="3" name="Content Placeholder 2"/>
          <p:cNvSpPr>
            <a:spLocks noGrp="1"/>
          </p:cNvSpPr>
          <p:nvPr>
            <p:ph idx="1"/>
          </p:nvPr>
        </p:nvSpPr>
        <p:spPr/>
        <p:txBody>
          <a:bodyPr/>
          <a:lstStyle/>
          <a:p>
            <a:r>
              <a:rPr lang="en-US" dirty="0" smtClean="0"/>
              <a:t>“There is no occasion, then, for making immersion, on a profession of faith, absolutely essential to a Christian–though it may be greatly essential to his sanctification and comfort. … But he that thence infers that none are Christians but the immersed, as greatly errs as he who affirms that none are alive but those of clear and full vision.”</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Instrumental Music</a:t>
            </a:r>
            <a:endParaRPr lang="en-US" dirty="0"/>
          </a:p>
        </p:txBody>
      </p:sp>
      <p:sp>
        <p:nvSpPr>
          <p:cNvPr id="3" name="Content Placeholder 2"/>
          <p:cNvSpPr>
            <a:spLocks noGrp="1"/>
          </p:cNvSpPr>
          <p:nvPr>
            <p:ph idx="1"/>
          </p:nvPr>
        </p:nvSpPr>
        <p:spPr/>
        <p:txBody>
          <a:bodyPr>
            <a:normAutofit lnSpcReduction="10000"/>
          </a:bodyPr>
          <a:lstStyle/>
          <a:p>
            <a:r>
              <a:rPr lang="en-US" dirty="0" smtClean="0"/>
              <a:t>The Restoration Movement began as a unity movement based solely on faith in Jesus and a commitment to obey God.</a:t>
            </a:r>
          </a:p>
          <a:p>
            <a:r>
              <a:rPr lang="en-US" dirty="0" smtClean="0"/>
              <a:t>Believer baptism by immersion came later, but was not considered an absolute barrier to salvation.</a:t>
            </a:r>
          </a:p>
          <a:p>
            <a:r>
              <a:rPr lang="en-US" dirty="0" smtClean="0"/>
              <a:t>Instrumental music was not an issue during the lives of Barton W. Stone or the Campbells.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Instrumental Music</a:t>
            </a:r>
            <a:endParaRPr lang="en-US" dirty="0"/>
          </a:p>
        </p:txBody>
      </p:sp>
      <p:sp>
        <p:nvSpPr>
          <p:cNvPr id="3" name="Content Placeholder 2"/>
          <p:cNvSpPr>
            <a:spLocks noGrp="1"/>
          </p:cNvSpPr>
          <p:nvPr>
            <p:ph idx="1"/>
          </p:nvPr>
        </p:nvSpPr>
        <p:spPr/>
        <p:txBody>
          <a:bodyPr>
            <a:normAutofit fontScale="92500"/>
          </a:bodyPr>
          <a:lstStyle/>
          <a:p>
            <a:r>
              <a:rPr lang="en-US" dirty="0" smtClean="0"/>
              <a:t>Alexander Campbell wrote extensively on the pattern of worship in a series called “Search for the Ancient Order”</a:t>
            </a:r>
          </a:p>
          <a:p>
            <a:r>
              <a:rPr lang="en-US" dirty="0" smtClean="0"/>
              <a:t>Campbell maintained that the “Ancient Order” was no creed precisely because he had “never made them, hinted that they should be, or used them as a test of </a:t>
            </a:r>
            <a:r>
              <a:rPr lang="en-US" dirty="0" err="1" smtClean="0"/>
              <a:t>christian</a:t>
            </a:r>
            <a:r>
              <a:rPr lang="en-US" dirty="0" smtClean="0"/>
              <a:t> character or terms of </a:t>
            </a:r>
            <a:r>
              <a:rPr lang="en-US" dirty="0" err="1" smtClean="0"/>
              <a:t>christian</a:t>
            </a:r>
            <a:r>
              <a:rPr lang="en-US" dirty="0" smtClean="0"/>
              <a:t> communion” (</a:t>
            </a:r>
            <a:r>
              <a:rPr lang="en-US" i="1" dirty="0" smtClean="0"/>
              <a:t>Christian Baptist </a:t>
            </a:r>
            <a:r>
              <a:rPr lang="en-US" dirty="0" smtClean="0"/>
              <a:t>5 [3 September 1827] 369-370)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 of Unity</a:t>
            </a:r>
            <a:endParaRPr lang="en-US" dirty="0"/>
          </a:p>
        </p:txBody>
      </p:sp>
      <p:sp>
        <p:nvSpPr>
          <p:cNvPr id="3" name="Content Placeholder 2"/>
          <p:cNvSpPr>
            <a:spLocks noGrp="1"/>
          </p:cNvSpPr>
          <p:nvPr>
            <p:ph idx="1"/>
          </p:nvPr>
        </p:nvSpPr>
        <p:spPr/>
        <p:txBody>
          <a:bodyPr>
            <a:normAutofit lnSpcReduction="10000"/>
          </a:bodyPr>
          <a:lstStyle/>
          <a:p>
            <a:r>
              <a:rPr lang="en-US" dirty="0" smtClean="0"/>
              <a:t>Positive Law</a:t>
            </a:r>
          </a:p>
          <a:p>
            <a:pPr lvl="1"/>
            <a:r>
              <a:rPr lang="en-US" dirty="0" smtClean="0"/>
              <a:t>Benjamin Franklin (second-generation </a:t>
            </a:r>
            <a:r>
              <a:rPr lang="en-US" dirty="0" err="1" smtClean="0"/>
              <a:t>RM</a:t>
            </a:r>
            <a:r>
              <a:rPr lang="en-US" dirty="0" smtClean="0"/>
              <a:t> editor) taught that God’s positive laws (laws that aren’t moral laws) are more important than moral laws because they are tests of faith.</a:t>
            </a:r>
          </a:p>
          <a:p>
            <a:pPr lvl="1"/>
            <a:r>
              <a:rPr lang="en-US" dirty="0" smtClean="0"/>
              <a:t>Therefore, a failure to be properly baptized or errors in worship would be outside of grace, whereas errors in how to love others, evangelism, benevolence, etc. were moral laws only and so within the realm of grace.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 of Unity</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r>
              <a:rPr lang="en-US" dirty="0" smtClean="0"/>
              <a:t>In debates over instrumental music, missionary societies, and other issues, many preachers borrowed the </a:t>
            </a:r>
            <a:br>
              <a:rPr lang="en-US" dirty="0" smtClean="0"/>
            </a:br>
            <a:r>
              <a:rPr lang="en-US" dirty="0" smtClean="0"/>
              <a:t>“Regulative Principle of Worship” from Zwingli and Calvin.</a:t>
            </a:r>
          </a:p>
          <a:p>
            <a:r>
              <a:rPr lang="en-US" dirty="0" smtClean="0"/>
              <a:t>Thus, scriptural silence became a prohibition.</a:t>
            </a:r>
          </a:p>
          <a:p>
            <a:r>
              <a:rPr lang="en-US" dirty="0" smtClean="0"/>
              <a:t>Because the debates were over positive laws, not moral laws, these issues became salvation issues.</a:t>
            </a:r>
          </a:p>
          <a:p>
            <a:r>
              <a:rPr lang="en-US" dirty="0" smtClean="0"/>
              <a:t>Thus, there was a greater penalty for violating a silence than a direct, plainly worded command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Address and Declaration</a:t>
            </a:r>
            <a:endParaRPr lang="en-US" dirty="0"/>
          </a:p>
        </p:txBody>
      </p:sp>
      <p:sp>
        <p:nvSpPr>
          <p:cNvPr id="3" name="Content Placeholder 2"/>
          <p:cNvSpPr>
            <a:spLocks noGrp="1"/>
          </p:cNvSpPr>
          <p:nvPr>
            <p:ph idx="1"/>
          </p:nvPr>
        </p:nvSpPr>
        <p:spPr>
          <a:xfrm>
            <a:off x="76200" y="1600200"/>
            <a:ext cx="8991600" cy="5257800"/>
          </a:xfrm>
        </p:spPr>
        <p:txBody>
          <a:bodyPr>
            <a:normAutofit/>
          </a:bodyPr>
          <a:lstStyle/>
          <a:p>
            <a:r>
              <a:rPr lang="en-US" dirty="0" smtClean="0"/>
              <a:t>In 1888, Daniel </a:t>
            </a:r>
            <a:r>
              <a:rPr lang="en-US" dirty="0" err="1" smtClean="0"/>
              <a:t>Sommer</a:t>
            </a:r>
            <a:r>
              <a:rPr lang="en-US" dirty="0" smtClean="0"/>
              <a:t> led a group to divide </a:t>
            </a:r>
            <a:br>
              <a:rPr lang="en-US" dirty="0" smtClean="0"/>
            </a:br>
            <a:r>
              <a:rPr lang="en-US" dirty="0" smtClean="0"/>
              <a:t>over —</a:t>
            </a:r>
          </a:p>
          <a:p>
            <a:pPr lvl="1"/>
            <a:r>
              <a:rPr lang="en-US" dirty="0" smtClean="0"/>
              <a:t>Located preachers</a:t>
            </a:r>
          </a:p>
          <a:p>
            <a:pPr lvl="1"/>
            <a:r>
              <a:rPr lang="en-US" dirty="0" smtClean="0"/>
              <a:t>Fund raising other than free will offerings</a:t>
            </a:r>
          </a:p>
          <a:p>
            <a:pPr lvl="1"/>
            <a:r>
              <a:rPr lang="en-US" dirty="0" smtClean="0"/>
              <a:t>Missionary societies</a:t>
            </a:r>
          </a:p>
          <a:p>
            <a:pPr lvl="1"/>
            <a:r>
              <a:rPr lang="en-US" dirty="0" smtClean="0"/>
              <a:t>Instrumental music</a:t>
            </a:r>
          </a:p>
          <a:p>
            <a:r>
              <a:rPr lang="en-US" dirty="0" smtClean="0"/>
              <a:t>All who disagreed on these points were considered damned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Regulative Principle</a:t>
            </a:r>
            <a:endParaRPr lang="en-US" dirty="0"/>
          </a:p>
        </p:txBody>
      </p:sp>
      <p:sp>
        <p:nvSpPr>
          <p:cNvPr id="3" name="Content Placeholder 2"/>
          <p:cNvSpPr>
            <a:spLocks noGrp="1"/>
          </p:cNvSpPr>
          <p:nvPr>
            <p:ph idx="1"/>
          </p:nvPr>
        </p:nvSpPr>
        <p:spPr/>
        <p:txBody>
          <a:bodyPr>
            <a:normAutofit fontScale="92500"/>
          </a:bodyPr>
          <a:lstStyle/>
          <a:p>
            <a:r>
              <a:rPr lang="en-US" dirty="0" smtClean="0"/>
              <a:t>The Regulative Principle proved a powerful device for winning debates on just about any issue, but what says that disagreement over these issues damns?</a:t>
            </a:r>
          </a:p>
          <a:p>
            <a:r>
              <a:rPr lang="en-US" dirty="0" smtClean="0"/>
              <a:t>Well, many of these are in the realm of “positive commands” and thus supposedly more important to God than love for our neighbors — which is why some of these conclusions actually contradict “love your neighbor”</a:t>
            </a:r>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1906 Division</a:t>
            </a:r>
            <a:endParaRPr lang="en-US" dirty="0"/>
          </a:p>
        </p:txBody>
      </p:sp>
      <p:sp>
        <p:nvSpPr>
          <p:cNvPr id="3" name="Content Placeholder 2"/>
          <p:cNvSpPr>
            <a:spLocks noGrp="1"/>
          </p:cNvSpPr>
          <p:nvPr>
            <p:ph idx="1"/>
          </p:nvPr>
        </p:nvSpPr>
        <p:spPr/>
        <p:txBody>
          <a:bodyPr/>
          <a:lstStyle/>
          <a:p>
            <a:r>
              <a:rPr lang="en-US" dirty="0" smtClean="0"/>
              <a:t>By 1906, David Lipscomb, as editor of the </a:t>
            </a:r>
            <a:r>
              <a:rPr lang="en-US" i="1" dirty="0" smtClean="0"/>
              <a:t>Gospel Advocate</a:t>
            </a:r>
            <a:r>
              <a:rPr lang="en-US" dirty="0" smtClean="0"/>
              <a:t>, advised the US Census Bureau that the Restoration Movement had become two denominations due to the split over the instrument and missionary societies.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3175">
                  <a:solidFill>
                    <a:schemeClr val="tx1"/>
                  </a:solidFill>
                </a:ln>
                <a:solidFill>
                  <a:schemeClr val="bg1"/>
                </a:solidFill>
              </a:rPr>
              <a:t>The End of Unity</a:t>
            </a:r>
            <a:endParaRPr lang="en-US" b="1" dirty="0">
              <a:ln w="3175">
                <a:solidFill>
                  <a:schemeClr val="tx1"/>
                </a:solidFill>
              </a:ln>
              <a:solidFill>
                <a:schemeClr val="bg1"/>
              </a:solidFill>
            </a:endParaRPr>
          </a:p>
        </p:txBody>
      </p:sp>
      <p:sp>
        <p:nvSpPr>
          <p:cNvPr id="4" name="Text Placeholder 3"/>
          <p:cNvSpPr>
            <a:spLocks noGrp="1"/>
          </p:cNvSpPr>
          <p:nvPr>
            <p:ph type="body" idx="1"/>
          </p:nvPr>
        </p:nvSpPr>
        <p:spPr>
          <a:xfrm>
            <a:off x="457200" y="1535113"/>
            <a:ext cx="8305800" cy="639762"/>
          </a:xfrm>
        </p:spPr>
        <p:txBody>
          <a:bodyPr>
            <a:noAutofit/>
          </a:bodyPr>
          <a:lstStyle/>
          <a:p>
            <a:pPr>
              <a:spcBef>
                <a:spcPts val="0"/>
              </a:spcBef>
            </a:pPr>
            <a:r>
              <a:rPr lang="en-US" sz="3200" dirty="0" smtClean="0">
                <a:ln w="3175">
                  <a:solidFill>
                    <a:schemeClr val="tx1"/>
                  </a:solidFill>
                </a:ln>
                <a:solidFill>
                  <a:schemeClr val="bg2"/>
                </a:solidFill>
              </a:rPr>
              <a:t>Today, the Churches are divided over —</a:t>
            </a:r>
          </a:p>
        </p:txBody>
      </p:sp>
      <p:sp>
        <p:nvSpPr>
          <p:cNvPr id="3" name="Content Placeholder 2"/>
          <p:cNvSpPr>
            <a:spLocks noGrp="1"/>
          </p:cNvSpPr>
          <p:nvPr>
            <p:ph sz="half" idx="2"/>
          </p:nvPr>
        </p:nvSpPr>
        <p:spPr/>
        <p:txBody>
          <a:bodyPr>
            <a:noAutofit/>
          </a:bodyPr>
          <a:lstStyle/>
          <a:p>
            <a:pPr lvl="1"/>
            <a:r>
              <a:rPr lang="en-US" b="1" dirty="0" smtClean="0">
                <a:ln w="3175">
                  <a:solidFill>
                    <a:schemeClr val="tx1"/>
                  </a:solidFill>
                </a:ln>
                <a:solidFill>
                  <a:schemeClr val="bg2"/>
                </a:solidFill>
              </a:rPr>
              <a:t>Instrumental music</a:t>
            </a:r>
          </a:p>
          <a:p>
            <a:pPr lvl="1"/>
            <a:r>
              <a:rPr lang="en-US" b="1" dirty="0" smtClean="0">
                <a:ln w="3175">
                  <a:solidFill>
                    <a:schemeClr val="tx1"/>
                  </a:solidFill>
                </a:ln>
                <a:solidFill>
                  <a:schemeClr val="bg2"/>
                </a:solidFill>
              </a:rPr>
              <a:t>Located preachers</a:t>
            </a:r>
          </a:p>
          <a:p>
            <a:pPr lvl="1"/>
            <a:r>
              <a:rPr lang="en-US" b="1" dirty="0" smtClean="0">
                <a:ln w="3175">
                  <a:solidFill>
                    <a:schemeClr val="tx1"/>
                  </a:solidFill>
                </a:ln>
                <a:solidFill>
                  <a:schemeClr val="bg2"/>
                </a:solidFill>
              </a:rPr>
              <a:t>Freewill offerings</a:t>
            </a:r>
          </a:p>
          <a:p>
            <a:pPr lvl="1"/>
            <a:r>
              <a:rPr lang="en-US" b="1" dirty="0" smtClean="0">
                <a:ln w="3175">
                  <a:solidFill>
                    <a:schemeClr val="tx1"/>
                  </a:solidFill>
                </a:ln>
                <a:solidFill>
                  <a:schemeClr val="bg2"/>
                </a:solidFill>
              </a:rPr>
              <a:t>Missionary societies</a:t>
            </a:r>
          </a:p>
          <a:p>
            <a:pPr lvl="1"/>
            <a:r>
              <a:rPr lang="en-US" b="1" dirty="0" smtClean="0">
                <a:ln w="3175">
                  <a:solidFill>
                    <a:schemeClr val="tx1"/>
                  </a:solidFill>
                </a:ln>
                <a:solidFill>
                  <a:schemeClr val="bg2"/>
                </a:solidFill>
              </a:rPr>
              <a:t>Preacher notes, Bible class materials</a:t>
            </a:r>
          </a:p>
          <a:p>
            <a:pPr lvl="1"/>
            <a:r>
              <a:rPr lang="en-US" b="1" dirty="0" smtClean="0">
                <a:ln w="3175">
                  <a:solidFill>
                    <a:schemeClr val="tx1"/>
                  </a:solidFill>
                </a:ln>
                <a:solidFill>
                  <a:schemeClr val="bg2"/>
                </a:solidFill>
              </a:rPr>
              <a:t>Pre-millennialism</a:t>
            </a:r>
          </a:p>
          <a:p>
            <a:pPr lvl="1"/>
            <a:r>
              <a:rPr lang="en-US" b="1" dirty="0" smtClean="0">
                <a:ln w="3175">
                  <a:solidFill>
                    <a:schemeClr val="tx1"/>
                  </a:solidFill>
                </a:ln>
                <a:solidFill>
                  <a:schemeClr val="bg2"/>
                </a:solidFill>
              </a:rPr>
              <a:t>Orphans homes</a:t>
            </a:r>
          </a:p>
          <a:p>
            <a:pPr lvl="1"/>
            <a:r>
              <a:rPr lang="en-US" b="1" dirty="0" smtClean="0">
                <a:ln w="3175">
                  <a:solidFill>
                    <a:schemeClr val="tx1"/>
                  </a:solidFill>
                </a:ln>
                <a:solidFill>
                  <a:schemeClr val="bg2"/>
                </a:solidFill>
              </a:rPr>
              <a:t>One cup</a:t>
            </a:r>
          </a:p>
          <a:p>
            <a:pPr lvl="1"/>
            <a:r>
              <a:rPr lang="en-US" b="1" dirty="0" smtClean="0">
                <a:ln w="3175">
                  <a:solidFill>
                    <a:schemeClr val="tx1"/>
                  </a:solidFill>
                </a:ln>
                <a:solidFill>
                  <a:schemeClr val="bg2"/>
                </a:solidFill>
              </a:rPr>
              <a:t>Sunday schools</a:t>
            </a:r>
          </a:p>
          <a:p>
            <a:pPr lvl="1"/>
            <a:r>
              <a:rPr lang="en-US" b="1" dirty="0" smtClean="0">
                <a:ln w="3175">
                  <a:solidFill>
                    <a:schemeClr val="tx1"/>
                  </a:solidFill>
                </a:ln>
                <a:solidFill>
                  <a:schemeClr val="bg2"/>
                </a:solidFill>
              </a:rPr>
              <a:t>Re-immersion of Baptists</a:t>
            </a:r>
          </a:p>
          <a:p>
            <a:pPr lvl="1"/>
            <a:r>
              <a:rPr lang="en-US" b="1" dirty="0" smtClean="0">
                <a:ln w="3175">
                  <a:solidFill>
                    <a:schemeClr val="tx1"/>
                  </a:solidFill>
                </a:ln>
                <a:solidFill>
                  <a:schemeClr val="bg2"/>
                </a:solidFill>
              </a:rPr>
              <a:t>Use of “community” in the name</a:t>
            </a:r>
          </a:p>
        </p:txBody>
      </p:sp>
      <p:sp>
        <p:nvSpPr>
          <p:cNvPr id="6" name="Content Placeholder 5"/>
          <p:cNvSpPr>
            <a:spLocks noGrp="1"/>
          </p:cNvSpPr>
          <p:nvPr>
            <p:ph sz="quarter" idx="4"/>
          </p:nvPr>
        </p:nvSpPr>
        <p:spPr/>
        <p:txBody>
          <a:bodyPr>
            <a:noAutofit/>
          </a:bodyPr>
          <a:lstStyle/>
          <a:p>
            <a:pPr lvl="1"/>
            <a:r>
              <a:rPr lang="en-US" b="1" dirty="0" smtClean="0">
                <a:ln w="3175">
                  <a:solidFill>
                    <a:schemeClr val="tx1"/>
                  </a:solidFill>
                </a:ln>
                <a:solidFill>
                  <a:schemeClr val="bg2"/>
                </a:solidFill>
              </a:rPr>
              <a:t>Fellowship halls</a:t>
            </a:r>
          </a:p>
          <a:p>
            <a:pPr lvl="1"/>
            <a:r>
              <a:rPr lang="en-US" b="1" dirty="0" smtClean="0">
                <a:ln w="3175">
                  <a:solidFill>
                    <a:schemeClr val="tx1"/>
                  </a:solidFill>
                </a:ln>
                <a:solidFill>
                  <a:schemeClr val="bg2"/>
                </a:solidFill>
              </a:rPr>
              <a:t>Elder re-affirmation</a:t>
            </a:r>
          </a:p>
          <a:p>
            <a:pPr lvl="1"/>
            <a:r>
              <a:rPr lang="en-US" b="1" dirty="0" smtClean="0">
                <a:ln w="3175">
                  <a:solidFill>
                    <a:schemeClr val="tx1"/>
                  </a:solidFill>
                </a:ln>
                <a:solidFill>
                  <a:schemeClr val="bg2"/>
                </a:solidFill>
              </a:rPr>
              <a:t>Female deacons</a:t>
            </a:r>
          </a:p>
          <a:p>
            <a:pPr lvl="1"/>
            <a:r>
              <a:rPr lang="en-US" b="1" dirty="0" smtClean="0">
                <a:ln w="3175">
                  <a:solidFill>
                    <a:schemeClr val="tx1"/>
                  </a:solidFill>
                </a:ln>
                <a:solidFill>
                  <a:schemeClr val="bg2"/>
                </a:solidFill>
              </a:rPr>
              <a:t>Women wearing hats</a:t>
            </a:r>
          </a:p>
          <a:p>
            <a:pPr lvl="1"/>
            <a:r>
              <a:rPr lang="en-US" b="1" dirty="0" smtClean="0">
                <a:ln w="3175">
                  <a:solidFill>
                    <a:schemeClr val="tx1"/>
                  </a:solidFill>
                </a:ln>
                <a:solidFill>
                  <a:schemeClr val="bg2"/>
                </a:solidFill>
              </a:rPr>
              <a:t>Women speaking in class</a:t>
            </a:r>
          </a:p>
          <a:p>
            <a:pPr lvl="1"/>
            <a:r>
              <a:rPr lang="en-US" b="1" dirty="0" smtClean="0">
                <a:ln w="3175">
                  <a:solidFill>
                    <a:schemeClr val="tx1"/>
                  </a:solidFill>
                </a:ln>
                <a:solidFill>
                  <a:schemeClr val="bg2"/>
                </a:solidFill>
              </a:rPr>
              <a:t>Special music (solos, etc.)</a:t>
            </a:r>
          </a:p>
          <a:p>
            <a:pPr lvl="1"/>
            <a:r>
              <a:rPr lang="en-US" b="1" dirty="0" smtClean="0">
                <a:ln w="3175">
                  <a:solidFill>
                    <a:schemeClr val="tx1"/>
                  </a:solidFill>
                </a:ln>
                <a:solidFill>
                  <a:schemeClr val="bg2"/>
                </a:solidFill>
              </a:rPr>
              <a:t>Kitchens in the building</a:t>
            </a:r>
          </a:p>
          <a:p>
            <a:pPr lvl="1"/>
            <a:r>
              <a:rPr lang="en-US" b="1" dirty="0" smtClean="0">
                <a:ln w="3175">
                  <a:solidFill>
                    <a:schemeClr val="tx1"/>
                  </a:solidFill>
                </a:ln>
                <a:solidFill>
                  <a:schemeClr val="bg2"/>
                </a:solidFill>
              </a:rPr>
              <a:t>Children’s church</a:t>
            </a:r>
          </a:p>
          <a:p>
            <a:pPr lvl="1"/>
            <a:r>
              <a:rPr lang="en-US" b="1" dirty="0" smtClean="0">
                <a:ln w="3175">
                  <a:solidFill>
                    <a:schemeClr val="tx1"/>
                  </a:solidFill>
                </a:ln>
                <a:solidFill>
                  <a:schemeClr val="bg2"/>
                </a:solidFill>
              </a:rPr>
              <a:t>Support for Christian colleges</a:t>
            </a:r>
          </a:p>
          <a:p>
            <a:pPr lvl="1"/>
            <a:r>
              <a:rPr lang="en-US" b="1" dirty="0" smtClean="0">
                <a:ln w="3175">
                  <a:solidFill>
                    <a:schemeClr val="tx1"/>
                  </a:solidFill>
                </a:ln>
                <a:solidFill>
                  <a:schemeClr val="bg2"/>
                </a:solidFill>
              </a:rPr>
              <a:t>Support for campus ministries</a:t>
            </a:r>
          </a:p>
          <a:p>
            <a:pPr lvl="1"/>
            <a:r>
              <a:rPr lang="en-US" b="1" dirty="0" smtClean="0">
                <a:ln w="3175">
                  <a:solidFill>
                    <a:schemeClr val="tx1"/>
                  </a:solidFill>
                </a:ln>
                <a:solidFill>
                  <a:schemeClr val="bg2"/>
                </a:solidFill>
              </a:rPr>
              <a:t>Etc.</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End of Unity</a:t>
            </a:r>
            <a:endParaRPr lang="en-US" dirty="0"/>
          </a:p>
        </p:txBody>
      </p:sp>
      <p:sp>
        <p:nvSpPr>
          <p:cNvPr id="8" name="Content Placeholder 7"/>
          <p:cNvSpPr>
            <a:spLocks noGrp="1"/>
          </p:cNvSpPr>
          <p:nvPr>
            <p:ph idx="1"/>
          </p:nvPr>
        </p:nvSpPr>
        <p:spPr/>
        <p:txBody>
          <a:bodyPr>
            <a:normAutofit/>
          </a:bodyPr>
          <a:lstStyle/>
          <a:p>
            <a:r>
              <a:rPr lang="en-US" dirty="0" smtClean="0"/>
              <a:t>A great unity movement has created more disunity — and continues to do so.</a:t>
            </a:r>
          </a:p>
          <a:p>
            <a:r>
              <a:rPr lang="en-US" dirty="0" smtClean="0"/>
              <a:t>In fact, it’s hard to distinguish the attitude of the contemporary Churches from the Old-Light, Anti-Burgher, </a:t>
            </a:r>
            <a:r>
              <a:rPr lang="en-US" dirty="0" err="1" smtClean="0"/>
              <a:t>Seceder</a:t>
            </a:r>
            <a:r>
              <a:rPr lang="en-US" dirty="0" smtClean="0"/>
              <a:t>  Presbyterian Church that excommunicated Thomas Campbell for serving communion to the “wrong” Presbyterians.</a:t>
            </a:r>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Is There a Solution?</a:t>
            </a:r>
            <a:endParaRPr lang="en-US" dirty="0"/>
          </a:p>
        </p:txBody>
      </p:sp>
      <p:sp>
        <p:nvSpPr>
          <p:cNvPr id="8" name="Content Placeholder 7"/>
          <p:cNvSpPr>
            <a:spLocks noGrp="1"/>
          </p:cNvSpPr>
          <p:nvPr>
            <p:ph idx="1"/>
          </p:nvPr>
        </p:nvSpPr>
        <p:spPr/>
        <p:txBody>
          <a:bodyPr>
            <a:normAutofit lnSpcReduction="10000"/>
          </a:bodyPr>
          <a:lstStyle/>
          <a:p>
            <a:r>
              <a:rPr lang="en-US" dirty="0" smtClean="0"/>
              <a:t>The Churches of Christ do not have an answer for: “How do we know which doctrinal disagreements damn and which are covered by grace?”</a:t>
            </a:r>
          </a:p>
          <a:p>
            <a:r>
              <a:rPr lang="en-US" dirty="0" smtClean="0"/>
              <a:t>The result is great subjectivity — with the heat of emotion determining the boundaries of fellowship more than serious Bible study</a:t>
            </a:r>
          </a:p>
          <a:p>
            <a:r>
              <a:rPr lang="en-US" dirty="0" smtClean="0"/>
              <a:t>You may be right, but does that mean those who disagree are damned? Why?</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a Solution?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path out of salvation is the same as the path into salvation</a:t>
            </a:r>
          </a:p>
          <a:p>
            <a:r>
              <a:rPr lang="en-US" dirty="0" smtClean="0"/>
              <a:t>If we’re saved by faith in Jesus, repentance, confession of our faith in Jesus, and baptism, trusting Jesus to save us, then we fall away —</a:t>
            </a:r>
          </a:p>
          <a:p>
            <a:pPr lvl="1"/>
            <a:r>
              <a:rPr lang="en-US" dirty="0" smtClean="0"/>
              <a:t>when we no longer have faith in Jesus</a:t>
            </a:r>
            <a:br>
              <a:rPr lang="en-US" dirty="0" smtClean="0"/>
            </a:br>
            <a:r>
              <a:rPr lang="en-US" dirty="0" smtClean="0"/>
              <a:t>(John 4:2-3) or </a:t>
            </a:r>
          </a:p>
          <a:p>
            <a:pPr lvl="1"/>
            <a:r>
              <a:rPr lang="en-US" dirty="0" smtClean="0"/>
              <a:t>when we surrender our penitence </a:t>
            </a:r>
            <a:br>
              <a:rPr lang="en-US" dirty="0" smtClean="0"/>
            </a:br>
            <a:r>
              <a:rPr lang="en-US" dirty="0" smtClean="0"/>
              <a:t>(Heb 10:26-27) or </a:t>
            </a:r>
          </a:p>
          <a:p>
            <a:pPr lvl="1"/>
            <a:r>
              <a:rPr lang="en-US" dirty="0" smtClean="0"/>
              <a:t>when we no longer trust Jesus to save us because of our faith (Gal 5:1-7).</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Bad Assumptions Produce </a:t>
            </a:r>
            <a:br>
              <a:rPr lang="en-US" dirty="0" smtClean="0"/>
            </a:br>
            <a:r>
              <a:rPr lang="en-US" dirty="0" smtClean="0"/>
              <a:t>Bad Conclusions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Franklin’s teaching about “positive law” being higher than moral law could not be more false.</a:t>
            </a:r>
          </a:p>
          <a:p>
            <a:endParaRPr lang="en-US" dirty="0" smtClean="0"/>
          </a:p>
          <a:p>
            <a:r>
              <a:rPr lang="en-US" dirty="0" smtClean="0"/>
              <a:t>(Mat 22:35-40 </a:t>
            </a:r>
            <a:r>
              <a:rPr lang="en-US" dirty="0" err="1" smtClean="0"/>
              <a:t>ESV</a:t>
            </a:r>
            <a:r>
              <a:rPr lang="en-US" dirty="0" smtClean="0"/>
              <a:t>)  </a:t>
            </a:r>
            <a:r>
              <a:rPr lang="en-US" baseline="30000" dirty="0" smtClean="0"/>
              <a:t>35</a:t>
            </a:r>
            <a:r>
              <a:rPr lang="en-US" dirty="0" smtClean="0"/>
              <a:t> And one of them, a lawyer, asked him a question to test him.  </a:t>
            </a:r>
            <a:r>
              <a:rPr lang="en-US" baseline="30000" dirty="0" smtClean="0"/>
              <a:t>36</a:t>
            </a:r>
            <a:r>
              <a:rPr lang="en-US" dirty="0" smtClean="0"/>
              <a:t> "Teacher, which is the great commandment in the Law?"  </a:t>
            </a:r>
            <a:r>
              <a:rPr lang="en-US" baseline="30000" dirty="0" smtClean="0"/>
              <a:t>37</a:t>
            </a:r>
            <a:r>
              <a:rPr lang="en-US" dirty="0" smtClean="0"/>
              <a:t> And he said to him, "You shall love the Lord your God with all your heart and with all your soul and with all your mind.  </a:t>
            </a:r>
            <a:r>
              <a:rPr lang="en-US" baseline="30000" dirty="0" smtClean="0"/>
              <a:t>38</a:t>
            </a:r>
            <a:r>
              <a:rPr lang="en-US" dirty="0" smtClean="0"/>
              <a:t> This is the great and first commandment.  </a:t>
            </a:r>
            <a:r>
              <a:rPr lang="en-US" baseline="30000" dirty="0" smtClean="0"/>
              <a:t>39</a:t>
            </a:r>
            <a:r>
              <a:rPr lang="en-US" dirty="0" smtClean="0"/>
              <a:t> And a second is like it: You shall love your neighbor as yourself.  </a:t>
            </a:r>
            <a:r>
              <a:rPr lang="en-US" baseline="30000" dirty="0" smtClean="0"/>
              <a:t>40</a:t>
            </a:r>
            <a:r>
              <a:rPr lang="en-US" dirty="0" smtClean="0"/>
              <a:t> On these two commandments depend all the Law and the Prophets."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Bad Assumptions Produce </a:t>
            </a:r>
            <a:br>
              <a:rPr lang="en-US" dirty="0" smtClean="0"/>
            </a:br>
            <a:r>
              <a:rPr lang="en-US" dirty="0" smtClean="0"/>
              <a:t>Bad 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(Rom 13:8-10 </a:t>
            </a:r>
            <a:r>
              <a:rPr lang="en-US" dirty="0" err="1" smtClean="0"/>
              <a:t>ESV</a:t>
            </a:r>
            <a:r>
              <a:rPr lang="en-US" dirty="0" smtClean="0"/>
              <a:t>)  </a:t>
            </a:r>
            <a:r>
              <a:rPr lang="en-US" baseline="30000" dirty="0" smtClean="0"/>
              <a:t>8</a:t>
            </a:r>
            <a:r>
              <a:rPr lang="en-US" dirty="0" smtClean="0"/>
              <a:t> Owe no one anything, except to love each other, for the one who loves another has fulfilled the law.  </a:t>
            </a:r>
            <a:r>
              <a:rPr lang="en-US" baseline="30000" dirty="0" smtClean="0"/>
              <a:t>9</a:t>
            </a:r>
            <a:r>
              <a:rPr lang="en-US" dirty="0" smtClean="0"/>
              <a:t> For the commandments, "You shall not commit adultery, You shall not murder, You shall not steal, You shall not covet," and any other commandment, are summed up in this word: "You shall love your neighbor as yourself."  </a:t>
            </a:r>
            <a:r>
              <a:rPr lang="en-US" baseline="30000" dirty="0" smtClean="0"/>
              <a:t>10</a:t>
            </a:r>
            <a:r>
              <a:rPr lang="en-US" dirty="0" smtClean="0"/>
              <a:t> Love does no wrong to a neighbor; therefore love is the fulfilling of the law. </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Regulative Principle Is </a:t>
            </a:r>
            <a:br>
              <a:rPr lang="en-US" dirty="0" smtClean="0"/>
            </a:br>
            <a:r>
              <a:rPr lang="en-US" dirty="0" smtClean="0"/>
              <a:t>Not Scriptural</a:t>
            </a:r>
            <a:endParaRPr lang="en-US" dirty="0"/>
          </a:p>
        </p:txBody>
      </p:sp>
      <p:sp>
        <p:nvSpPr>
          <p:cNvPr id="3" name="Content Placeholder 2"/>
          <p:cNvSpPr>
            <a:spLocks noGrp="1"/>
          </p:cNvSpPr>
          <p:nvPr>
            <p:ph idx="1"/>
          </p:nvPr>
        </p:nvSpPr>
        <p:spPr/>
        <p:txBody>
          <a:bodyPr>
            <a:normAutofit lnSpcReduction="10000"/>
          </a:bodyPr>
          <a:lstStyle/>
          <a:p>
            <a:r>
              <a:rPr lang="en-US" dirty="0" smtClean="0"/>
              <a:t>Jesus celebrated Passover with elements not commanded by the Law — such as multiple cups of wine.</a:t>
            </a:r>
          </a:p>
          <a:p>
            <a:r>
              <a:rPr lang="en-US" dirty="0" smtClean="0"/>
              <a:t>Jesus celebrated Hanukah at the Temple— which is a manmade holiday.</a:t>
            </a:r>
          </a:p>
          <a:p>
            <a:r>
              <a:rPr lang="en-US" dirty="0" smtClean="0"/>
              <a:t>Jesus taught in the synagogue — a manmade institution.</a:t>
            </a:r>
          </a:p>
          <a:p>
            <a:r>
              <a:rPr lang="en-US" dirty="0" smtClean="0"/>
              <a:t>But each of these honored God — despite the absence of command, example, or inference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Regulative Principle Is </a:t>
            </a:r>
            <a:br>
              <a:rPr lang="en-US" dirty="0" smtClean="0"/>
            </a:br>
            <a:r>
              <a:rPr lang="en-US" dirty="0" smtClean="0"/>
              <a:t>Not Scriptural</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Silence is not the pivot point of doctrine. </a:t>
            </a:r>
            <a:br>
              <a:rPr lang="en-US" dirty="0" smtClean="0"/>
            </a:br>
            <a:r>
              <a:rPr lang="en-US" dirty="0" smtClean="0"/>
              <a:t>Faith and love are.</a:t>
            </a:r>
          </a:p>
          <a:p>
            <a:r>
              <a:rPr lang="en-US" dirty="0" smtClean="0"/>
              <a:t>The scriptural question isn’t “Is the text silent?” but “Would this practice honor faith in Jesus and the command to love?”</a:t>
            </a:r>
          </a:p>
          <a:p>
            <a:endParaRPr lang="en-US" dirty="0" smtClean="0"/>
          </a:p>
          <a:p>
            <a:r>
              <a:rPr lang="en-US" dirty="0" smtClean="0"/>
              <a:t>(Gal 5:6 </a:t>
            </a:r>
            <a:r>
              <a:rPr lang="en-US" dirty="0" err="1" smtClean="0"/>
              <a:t>ESV</a:t>
            </a:r>
            <a:r>
              <a:rPr lang="en-US" dirty="0" smtClean="0"/>
              <a:t>)  </a:t>
            </a:r>
            <a:r>
              <a:rPr lang="en-US" baseline="30000" dirty="0" smtClean="0"/>
              <a:t>6</a:t>
            </a:r>
            <a:r>
              <a:rPr lang="en-US" dirty="0" smtClean="0"/>
              <a:t> For in Christ Jesus neither circumcision nor uncircumcision counts for anything, but only faith working through love. </a:t>
            </a:r>
          </a:p>
          <a:p>
            <a:r>
              <a:rPr lang="en-US" dirty="0" smtClean="0"/>
              <a:t>(Gal 5:14 </a:t>
            </a:r>
            <a:r>
              <a:rPr lang="en-US" dirty="0" err="1" smtClean="0"/>
              <a:t>ESV</a:t>
            </a:r>
            <a:r>
              <a:rPr lang="en-US" dirty="0" smtClean="0"/>
              <a:t>)  </a:t>
            </a:r>
            <a:r>
              <a:rPr lang="en-US" baseline="30000" dirty="0" smtClean="0"/>
              <a:t>14</a:t>
            </a:r>
            <a:r>
              <a:rPr lang="en-US" dirty="0" smtClean="0"/>
              <a:t> For the whole law is fulfilled in one word: "You shall love your neighbor as yourself."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1658</TotalTime>
  <Words>3188</Words>
  <Application>Microsoft Office PowerPoint</Application>
  <PresentationFormat>On-screen Show (4:3)</PresentationFormat>
  <Paragraphs>260</Paragraphs>
  <Slides>41</Slides>
  <Notes>41</Notes>
  <HiddenSlides>4</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What I Like about the  Church of Christ</vt:lpstr>
      <vt:lpstr>Remember</vt:lpstr>
      <vt:lpstr>Unity</vt:lpstr>
      <vt:lpstr>Unity</vt:lpstr>
      <vt:lpstr>Barton W. Stone</vt:lpstr>
      <vt:lpstr>Barton W. Stone</vt:lpstr>
      <vt:lpstr>Barton W. Stone</vt:lpstr>
      <vt:lpstr>Barton W. Stone</vt:lpstr>
      <vt:lpstr>Barton W. Stone</vt:lpstr>
      <vt:lpstr>Thomas Campbell</vt:lpstr>
      <vt:lpstr>Thomas Campbell</vt:lpstr>
      <vt:lpstr>Thomas Campbell</vt:lpstr>
      <vt:lpstr>Thomas Campbell</vt:lpstr>
      <vt:lpstr>Thomas Campbell</vt:lpstr>
      <vt:lpstr>Alexander Campbell</vt:lpstr>
      <vt:lpstr>Alexander Campbell </vt:lpstr>
      <vt:lpstr>Merger of the Two Movements</vt:lpstr>
      <vt:lpstr>Merger of the Two Movements</vt:lpstr>
      <vt:lpstr>The Christian System</vt:lpstr>
      <vt:lpstr>The Christian System</vt:lpstr>
      <vt:lpstr>The Christian System</vt:lpstr>
      <vt:lpstr>The Lunenburg Letter</vt:lpstr>
      <vt:lpstr>Lunenburg Letter</vt:lpstr>
      <vt:lpstr>Lunenburg Letter</vt:lpstr>
      <vt:lpstr>Lunenburg Letter</vt:lpstr>
      <vt:lpstr>Lunenburg Letter</vt:lpstr>
      <vt:lpstr>Instrumental Music</vt:lpstr>
      <vt:lpstr>Instrumental Music</vt:lpstr>
      <vt:lpstr>The End of Unity</vt:lpstr>
      <vt:lpstr>The End of Unity</vt:lpstr>
      <vt:lpstr>The Address and Declaration</vt:lpstr>
      <vt:lpstr>The Regulative Principle</vt:lpstr>
      <vt:lpstr>1906 Division</vt:lpstr>
      <vt:lpstr>The End of Unity</vt:lpstr>
      <vt:lpstr>The End of Unity</vt:lpstr>
      <vt:lpstr>Is There a Solution?</vt:lpstr>
      <vt:lpstr>Is There a Solution?</vt:lpstr>
      <vt:lpstr>Bad Assumptions Produce  Bad Conclusions</vt:lpstr>
      <vt:lpstr>Bad Assumptions Produce  Bad Conclusions</vt:lpstr>
      <vt:lpstr>The Regulative Principle Is  Not Scriptural</vt:lpstr>
      <vt:lpstr>The Regulative Principle Is  Not Scriptural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 Love about the  Church of Christ</dc:title>
  <dc:creator>David Bearden</dc:creator>
  <cp:lastModifiedBy>Jay Guin</cp:lastModifiedBy>
  <cp:revision>115</cp:revision>
  <cp:lastPrinted>2013-02-27T15:54:56Z</cp:lastPrinted>
  <dcterms:created xsi:type="dcterms:W3CDTF">2013-03-27T14:03:25Z</dcterms:created>
  <dcterms:modified xsi:type="dcterms:W3CDTF">2013-04-10T21:29:22Z</dcterms:modified>
</cp:coreProperties>
</file>